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3" r:id="rId1"/>
  </p:sldMasterIdLst>
  <p:notesMasterIdLst>
    <p:notesMasterId r:id="rId30"/>
  </p:notesMasterIdLst>
  <p:handoutMasterIdLst>
    <p:handoutMasterId r:id="rId31"/>
  </p:handoutMasterIdLst>
  <p:sldIdLst>
    <p:sldId id="426" r:id="rId2"/>
    <p:sldId id="487" r:id="rId3"/>
    <p:sldId id="427" r:id="rId4"/>
    <p:sldId id="486" r:id="rId5"/>
    <p:sldId id="429" r:id="rId6"/>
    <p:sldId id="430" r:id="rId7"/>
    <p:sldId id="431" r:id="rId8"/>
    <p:sldId id="432" r:id="rId9"/>
    <p:sldId id="433" r:id="rId10"/>
    <p:sldId id="484" r:id="rId11"/>
    <p:sldId id="434" r:id="rId12"/>
    <p:sldId id="435" r:id="rId13"/>
    <p:sldId id="474" r:id="rId14"/>
    <p:sldId id="436" r:id="rId15"/>
    <p:sldId id="475" r:id="rId16"/>
    <p:sldId id="438" r:id="rId17"/>
    <p:sldId id="440" r:id="rId18"/>
    <p:sldId id="441" r:id="rId19"/>
    <p:sldId id="442" r:id="rId20"/>
    <p:sldId id="445" r:id="rId21"/>
    <p:sldId id="478" r:id="rId22"/>
    <p:sldId id="451" r:id="rId23"/>
    <p:sldId id="488" r:id="rId24"/>
    <p:sldId id="456" r:id="rId25"/>
    <p:sldId id="457" r:id="rId26"/>
    <p:sldId id="459" r:id="rId27"/>
    <p:sldId id="463" r:id="rId28"/>
    <p:sldId id="464"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084" autoAdjust="0"/>
    <p:restoredTop sz="78125" autoAdjust="0"/>
  </p:normalViewPr>
  <p:slideViewPr>
    <p:cSldViewPr snapToGrid="0" snapToObjects="1">
      <p:cViewPr varScale="1">
        <p:scale>
          <a:sx n="67" d="100"/>
          <a:sy n="67" d="100"/>
        </p:scale>
        <p:origin x="66" y="84"/>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file:///\\Penzias-Share\home.Sofransky$\_coe-settings\desktop\Self-censorship%20graph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2966376793206298E-2"/>
          <c:y val="3.8309283616396399E-2"/>
          <c:w val="0.94625718234562395"/>
          <c:h val="0.460174131279178"/>
        </c:manualLayout>
      </c:layout>
      <c:barChart>
        <c:barDir val="col"/>
        <c:grouping val="clustered"/>
        <c:varyColors val="0"/>
        <c:ser>
          <c:idx val="0"/>
          <c:order val="0"/>
          <c:tx>
            <c:strRef>
              <c:f>'experiences of unwarranted inte'!$B$1</c:f>
              <c:strCache>
                <c:ptCount val="1"/>
                <c:pt idx="0">
                  <c:v>PERCENTAGE</c:v>
                </c:pt>
              </c:strCache>
            </c:strRef>
          </c:tx>
          <c:invertIfNegative val="0"/>
          <c:dPt>
            <c:idx val="1"/>
            <c:invertIfNegative val="0"/>
            <c:bubble3D val="0"/>
            <c:spPr>
              <a:solidFill>
                <a:srgbClr val="ED7D31"/>
              </a:solidFill>
            </c:spPr>
            <c:extLst>
              <c:ext xmlns:c16="http://schemas.microsoft.com/office/drawing/2014/chart" uri="{C3380CC4-5D6E-409C-BE32-E72D297353CC}">
                <c16:uniqueId val="{00000001-69B0-4C26-A4B2-A84A026EBC01}"/>
              </c:ext>
            </c:extLst>
          </c:dPt>
          <c:dPt>
            <c:idx val="5"/>
            <c:invertIfNegative val="0"/>
            <c:bubble3D val="0"/>
            <c:spPr>
              <a:solidFill>
                <a:srgbClr val="ED7D31"/>
              </a:solidFill>
            </c:spPr>
            <c:extLst>
              <c:ext xmlns:c16="http://schemas.microsoft.com/office/drawing/2014/chart" uri="{C3380CC4-5D6E-409C-BE32-E72D297353CC}">
                <c16:uniqueId val="{00000003-69B0-4C26-A4B2-A84A026EBC01}"/>
              </c:ext>
            </c:extLst>
          </c:dPt>
          <c:dPt>
            <c:idx val="7"/>
            <c:invertIfNegative val="0"/>
            <c:bubble3D val="0"/>
            <c:spPr>
              <a:solidFill>
                <a:srgbClr val="ED7D31"/>
              </a:solidFill>
            </c:spPr>
            <c:extLst>
              <c:ext xmlns:c16="http://schemas.microsoft.com/office/drawing/2014/chart" uri="{C3380CC4-5D6E-409C-BE32-E72D297353CC}">
                <c16:uniqueId val="{00000005-69B0-4C26-A4B2-A84A026EBC01}"/>
              </c:ext>
            </c:extLst>
          </c:dPt>
          <c:dPt>
            <c:idx val="9"/>
            <c:invertIfNegative val="0"/>
            <c:bubble3D val="0"/>
            <c:spPr>
              <a:solidFill>
                <a:srgbClr val="ED7D31"/>
              </a:solidFill>
            </c:spPr>
            <c:extLst>
              <c:ext xmlns:c16="http://schemas.microsoft.com/office/drawing/2014/chart" uri="{C3380CC4-5D6E-409C-BE32-E72D297353CC}">
                <c16:uniqueId val="{00000007-69B0-4C26-A4B2-A84A026EBC01}"/>
              </c:ext>
            </c:extLst>
          </c:dPt>
          <c:dPt>
            <c:idx val="10"/>
            <c:invertIfNegative val="0"/>
            <c:bubble3D val="0"/>
            <c:spPr>
              <a:solidFill>
                <a:srgbClr val="ED7D31"/>
              </a:solidFill>
            </c:spPr>
            <c:extLst>
              <c:ext xmlns:c16="http://schemas.microsoft.com/office/drawing/2014/chart" uri="{C3380CC4-5D6E-409C-BE32-E72D297353CC}">
                <c16:uniqueId val="{00000009-69B0-4C26-A4B2-A84A026EBC01}"/>
              </c:ext>
            </c:extLst>
          </c:dPt>
          <c:dLbls>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'experiences of unwarranted inte'!$A$2:$A$12</c:f>
              <c:strCache>
                <c:ptCount val="11"/>
                <c:pt idx="0">
                  <c:v>PHYSICAL ASAULT</c:v>
                </c:pt>
                <c:pt idx="1">
                  <c:v>THREATENTED WITH FORCE</c:v>
                </c:pt>
                <c:pt idx="2">
                  <c:v>ROBBERY/CONFISCATION/DESTRUCTION OF PROPERTY</c:v>
                </c:pt>
                <c:pt idx="3">
                  <c:v>NON-CONTACT PERSONAL THEFT</c:v>
                </c:pt>
                <c:pt idx="4">
                  <c:v>SEXUAL HARASSEMENT</c:v>
                </c:pt>
                <c:pt idx="5">
                  <c:v>PSYCHOLOGICAL VIOLENCE</c:v>
                </c:pt>
                <c:pt idx="6">
                  <c:v>SUBJECTED TO TARGETED SURVEILLANCE</c:v>
                </c:pt>
                <c:pt idx="7">
                  <c:v>CYBERBULLYING</c:v>
                </c:pt>
                <c:pt idx="8">
                  <c:v>INTIMIDATION AT THE HANDS OF POLICE</c:v>
                </c:pt>
                <c:pt idx="9">
                  <c:v>INTIMIDATION BY POLITICAL GROUPS</c:v>
                </c:pt>
                <c:pt idx="10">
                  <c:v>INTIMIDATION BY INTEREST GROUPS</c:v>
                </c:pt>
              </c:strCache>
            </c:strRef>
          </c:cat>
          <c:val>
            <c:numRef>
              <c:f>'experiences of unwarranted inte'!$B$2:$B$12</c:f>
              <c:numCache>
                <c:formatCode>0%</c:formatCode>
                <c:ptCount val="11"/>
                <c:pt idx="0">
                  <c:v>0.31</c:v>
                </c:pt>
                <c:pt idx="1">
                  <c:v>0.46</c:v>
                </c:pt>
                <c:pt idx="2">
                  <c:v>0.21</c:v>
                </c:pt>
                <c:pt idx="3">
                  <c:v>0.19</c:v>
                </c:pt>
                <c:pt idx="4">
                  <c:v>0.13</c:v>
                </c:pt>
                <c:pt idx="5">
                  <c:v>0.69</c:v>
                </c:pt>
                <c:pt idx="6">
                  <c:v>0.39</c:v>
                </c:pt>
                <c:pt idx="7">
                  <c:v>0.53</c:v>
                </c:pt>
                <c:pt idx="8">
                  <c:v>0.35</c:v>
                </c:pt>
                <c:pt idx="9">
                  <c:v>0.43</c:v>
                </c:pt>
                <c:pt idx="10">
                  <c:v>0.5</c:v>
                </c:pt>
              </c:numCache>
            </c:numRef>
          </c:val>
          <c:extLst>
            <c:ext xmlns:c16="http://schemas.microsoft.com/office/drawing/2014/chart" uri="{C3380CC4-5D6E-409C-BE32-E72D297353CC}">
              <c16:uniqueId val="{0000000A-69B0-4C26-A4B2-A84A026EBC01}"/>
            </c:ext>
          </c:extLst>
        </c:ser>
        <c:dLbls>
          <c:showLegendKey val="0"/>
          <c:showVal val="0"/>
          <c:showCatName val="0"/>
          <c:showSerName val="0"/>
          <c:showPercent val="0"/>
          <c:showBubbleSize val="0"/>
        </c:dLbls>
        <c:gapWidth val="150"/>
        <c:axId val="2114496648"/>
        <c:axId val="2115709768"/>
      </c:barChart>
      <c:catAx>
        <c:axId val="2114496648"/>
        <c:scaling>
          <c:orientation val="minMax"/>
        </c:scaling>
        <c:delete val="0"/>
        <c:axPos val="b"/>
        <c:numFmt formatCode="General" sourceLinked="0"/>
        <c:majorTickMark val="out"/>
        <c:minorTickMark val="none"/>
        <c:tickLblPos val="nextTo"/>
        <c:txPr>
          <a:bodyPr rot="-5400000" vert="horz"/>
          <a:lstStyle/>
          <a:p>
            <a:pPr>
              <a:defRPr sz="1600"/>
            </a:pPr>
            <a:endParaRPr lang="en-US"/>
          </a:p>
        </c:txPr>
        <c:crossAx val="2115709768"/>
        <c:crosses val="autoZero"/>
        <c:auto val="1"/>
        <c:lblAlgn val="ctr"/>
        <c:lblOffset val="100"/>
        <c:noMultiLvlLbl val="0"/>
      </c:catAx>
      <c:valAx>
        <c:axId val="2115709768"/>
        <c:scaling>
          <c:orientation val="minMax"/>
        </c:scaling>
        <c:delete val="0"/>
        <c:axPos val="l"/>
        <c:majorGridlines>
          <c:spPr>
            <a:ln>
              <a:noFill/>
            </a:ln>
          </c:spPr>
        </c:majorGridlines>
        <c:numFmt formatCode="0%" sourceLinked="1"/>
        <c:majorTickMark val="out"/>
        <c:minorTickMark val="none"/>
        <c:tickLblPos val="nextTo"/>
        <c:crossAx val="2114496648"/>
        <c:crosses val="autoZero"/>
        <c:crossBetween val="between"/>
      </c:valAx>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'Figure 6. Arrested...'!$A$2:$A$10</c:f>
              <c:strCache>
                <c:ptCount val="9"/>
                <c:pt idx="0">
                  <c:v>Hate speech laws</c:v>
                </c:pt>
                <c:pt idx="1">
                  <c:v>Memory laws</c:v>
                </c:pt>
                <c:pt idx="2">
                  <c:v>Blasphemy laws</c:v>
                </c:pt>
                <c:pt idx="3">
                  <c:v>Fraud/Tax laws</c:v>
                </c:pt>
                <c:pt idx="4">
                  <c:v>Laws protecting state interests</c:v>
                </c:pt>
                <c:pt idx="5">
                  <c:v>Anti-Terrorism laws</c:v>
                </c:pt>
                <c:pt idx="6">
                  <c:v>National security laws</c:v>
                </c:pt>
                <c:pt idx="7">
                  <c:v>Public order laws</c:v>
                </c:pt>
                <c:pt idx="8">
                  <c:v>Defamation laws</c:v>
                </c:pt>
              </c:strCache>
            </c:strRef>
          </c:cat>
          <c:val>
            <c:numRef>
              <c:f>'Figure 6. Arrested...'!$B$2:$B$10</c:f>
              <c:numCache>
                <c:formatCode>0%</c:formatCode>
                <c:ptCount val="9"/>
                <c:pt idx="0">
                  <c:v>0.02</c:v>
                </c:pt>
                <c:pt idx="1">
                  <c:v>0.03</c:v>
                </c:pt>
                <c:pt idx="2">
                  <c:v>0.05</c:v>
                </c:pt>
                <c:pt idx="3">
                  <c:v>0.06</c:v>
                </c:pt>
                <c:pt idx="4">
                  <c:v>0.13</c:v>
                </c:pt>
                <c:pt idx="5">
                  <c:v>0.17</c:v>
                </c:pt>
                <c:pt idx="6">
                  <c:v>0.18</c:v>
                </c:pt>
                <c:pt idx="7">
                  <c:v>0.33</c:v>
                </c:pt>
                <c:pt idx="8">
                  <c:v>0.5</c:v>
                </c:pt>
              </c:numCache>
            </c:numRef>
          </c:val>
          <c:extLst>
            <c:ext xmlns:c16="http://schemas.microsoft.com/office/drawing/2014/chart" uri="{C3380CC4-5D6E-409C-BE32-E72D297353CC}">
              <c16:uniqueId val="{00000000-28D6-4A49-93AA-35DA861EF31B}"/>
            </c:ext>
          </c:extLst>
        </c:ser>
        <c:dLbls>
          <c:showLegendKey val="0"/>
          <c:showVal val="1"/>
          <c:showCatName val="0"/>
          <c:showSerName val="0"/>
          <c:showPercent val="0"/>
          <c:showBubbleSize val="0"/>
        </c:dLbls>
        <c:gapWidth val="150"/>
        <c:overlap val="-25"/>
        <c:axId val="2115791128"/>
        <c:axId val="2115794184"/>
      </c:barChart>
      <c:catAx>
        <c:axId val="2115791128"/>
        <c:scaling>
          <c:orientation val="minMax"/>
        </c:scaling>
        <c:delete val="0"/>
        <c:axPos val="l"/>
        <c:numFmt formatCode="General" sourceLinked="0"/>
        <c:majorTickMark val="none"/>
        <c:minorTickMark val="none"/>
        <c:tickLblPos val="nextTo"/>
        <c:txPr>
          <a:bodyPr/>
          <a:lstStyle/>
          <a:p>
            <a:pPr>
              <a:defRPr sz="2400"/>
            </a:pPr>
            <a:endParaRPr lang="en-US"/>
          </a:p>
        </c:txPr>
        <c:crossAx val="2115794184"/>
        <c:crosses val="autoZero"/>
        <c:auto val="1"/>
        <c:lblAlgn val="ctr"/>
        <c:lblOffset val="100"/>
        <c:noMultiLvlLbl val="0"/>
      </c:catAx>
      <c:valAx>
        <c:axId val="2115794184"/>
        <c:scaling>
          <c:orientation val="minMax"/>
        </c:scaling>
        <c:delete val="1"/>
        <c:axPos val="b"/>
        <c:numFmt formatCode="0%" sourceLinked="1"/>
        <c:majorTickMark val="out"/>
        <c:minorTickMark val="none"/>
        <c:tickLblPos val="nextTo"/>
        <c:crossAx val="211579112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8399EB7-C43E-A740-A345-BBF4BB181090}" type="datetimeFigureOut">
              <a:rPr lang="en-US" smtClean="0"/>
              <a:t>5/24/2017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3E41AA3-B12C-7641-BA90-06651BB3A9D3}" type="slidenum">
              <a:rPr lang="en-US" smtClean="0"/>
              <a:t>‹#›</a:t>
            </a:fld>
            <a:endParaRPr lang="en-US" dirty="0"/>
          </a:p>
        </p:txBody>
      </p:sp>
    </p:spTree>
    <p:extLst>
      <p:ext uri="{BB962C8B-B14F-4D97-AF65-F5344CB8AC3E}">
        <p14:creationId xmlns:p14="http://schemas.microsoft.com/office/powerpoint/2010/main" val="10878208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65FA1B-A1A1-0B41-A79A-E36E343F24E7}" type="datetimeFigureOut">
              <a:rPr lang="en-US" smtClean="0"/>
              <a:t>5/24/2017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7771BB-F246-C847-B77A-CBBCFC9AFDA9}" type="slidenum">
              <a:rPr lang="en-US" smtClean="0"/>
              <a:t>‹#›</a:t>
            </a:fld>
            <a:endParaRPr lang="en-US" dirty="0"/>
          </a:p>
        </p:txBody>
      </p:sp>
    </p:spTree>
    <p:extLst>
      <p:ext uri="{BB962C8B-B14F-4D97-AF65-F5344CB8AC3E}">
        <p14:creationId xmlns:p14="http://schemas.microsoft.com/office/powerpoint/2010/main" val="12185561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At the </a:t>
            </a:r>
            <a:r>
              <a:rPr lang="en-US" sz="1200" kern="1200" dirty="0" err="1">
                <a:solidFill>
                  <a:schemeClr val="tx1"/>
                </a:solidFill>
                <a:effectLst/>
                <a:latin typeface="+mn-lt"/>
                <a:ea typeface="+mn-ea"/>
                <a:cs typeface="+mn-cs"/>
              </a:rPr>
              <a:t>centre</a:t>
            </a:r>
            <a:r>
              <a:rPr lang="en-US" sz="1200" kern="1200" dirty="0">
                <a:solidFill>
                  <a:schemeClr val="tx1"/>
                </a:solidFill>
                <a:effectLst/>
                <a:latin typeface="+mn-lt"/>
                <a:ea typeface="+mn-ea"/>
                <a:cs typeface="+mn-cs"/>
              </a:rPr>
              <a:t> of the supreme value of democracy and human rights is the right of everyone to receive and impart information.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Freedom of expression is one of the basic conditions for the progress of society and for the development of every person</a:t>
            </a:r>
          </a:p>
          <a:p>
            <a:endParaRPr lang="en-US" dirty="0"/>
          </a:p>
        </p:txBody>
      </p:sp>
      <p:sp>
        <p:nvSpPr>
          <p:cNvPr id="4" name="Slide Number Placeholder 3"/>
          <p:cNvSpPr>
            <a:spLocks noGrp="1"/>
          </p:cNvSpPr>
          <p:nvPr>
            <p:ph type="sldNum" sz="quarter" idx="10"/>
          </p:nvPr>
        </p:nvSpPr>
        <p:spPr/>
        <p:txBody>
          <a:bodyPr/>
          <a:lstStyle/>
          <a:p>
            <a:fld id="{C27771BB-F246-C847-B77A-CBBCFC9AFDA9}" type="slidenum">
              <a:rPr lang="en-US" smtClean="0"/>
              <a:t>1</a:t>
            </a:fld>
            <a:endParaRPr lang="en-US" dirty="0"/>
          </a:p>
        </p:txBody>
      </p:sp>
    </p:spTree>
    <p:extLst>
      <p:ext uri="{BB962C8B-B14F-4D97-AF65-F5344CB8AC3E}">
        <p14:creationId xmlns:p14="http://schemas.microsoft.com/office/powerpoint/2010/main" val="3982495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indent="0">
              <a:buNone/>
            </a:pPr>
            <a:endParaRPr lang="en-GB" dirty="0"/>
          </a:p>
          <a:p>
            <a:pPr marL="114300" indent="0">
              <a:buNone/>
            </a:pPr>
            <a:r>
              <a:rPr lang="en-GB" dirty="0"/>
              <a:t>In order for journalists to be able to fulfil these functions, they must be able to exercise their task of examining the power structures in society without being interfered with or intimidated, and without fearing violence, being threatened, being detained without due reason and being imprisoned. In short, without safeguards for the safety of journalists there is no free media.</a:t>
            </a:r>
          </a:p>
          <a:p>
            <a:pPr marL="114300" indent="0">
              <a:buNone/>
            </a:pPr>
            <a:endParaRPr lang="en-GB" dirty="0"/>
          </a:p>
          <a:p>
            <a:endParaRPr lang="en-US" dirty="0"/>
          </a:p>
        </p:txBody>
      </p:sp>
      <p:sp>
        <p:nvSpPr>
          <p:cNvPr id="4" name="Slide Number Placeholder 3"/>
          <p:cNvSpPr>
            <a:spLocks noGrp="1"/>
          </p:cNvSpPr>
          <p:nvPr>
            <p:ph type="sldNum" sz="quarter" idx="10"/>
          </p:nvPr>
        </p:nvSpPr>
        <p:spPr/>
        <p:txBody>
          <a:bodyPr/>
          <a:lstStyle/>
          <a:p>
            <a:fld id="{C27771BB-F246-C847-B77A-CBBCFC9AFDA9}" type="slidenum">
              <a:rPr lang="en-US" smtClean="0"/>
              <a:t>2</a:t>
            </a:fld>
            <a:endParaRPr lang="en-US" dirty="0"/>
          </a:p>
        </p:txBody>
      </p:sp>
    </p:spTree>
    <p:extLst>
      <p:ext uri="{BB962C8B-B14F-4D97-AF65-F5344CB8AC3E}">
        <p14:creationId xmlns:p14="http://schemas.microsoft.com/office/powerpoint/2010/main" val="1035388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last decade has seen an increase in the different forms of violence against journalists</a:t>
            </a:r>
            <a:r>
              <a:rPr lang="en-US" baseline="0" dirty="0"/>
              <a:t> and public watchdogs. Across Europe a range of tactics are being deployed to silence CRITICAL VOICES AND FREE SPEECH</a:t>
            </a:r>
            <a:endParaRPr lang="en-US" dirty="0"/>
          </a:p>
        </p:txBody>
      </p:sp>
      <p:sp>
        <p:nvSpPr>
          <p:cNvPr id="4" name="Slide Number Placeholder 3"/>
          <p:cNvSpPr>
            <a:spLocks noGrp="1"/>
          </p:cNvSpPr>
          <p:nvPr>
            <p:ph type="sldNum" sz="quarter" idx="10"/>
          </p:nvPr>
        </p:nvSpPr>
        <p:spPr/>
        <p:txBody>
          <a:bodyPr/>
          <a:lstStyle/>
          <a:p>
            <a:fld id="{C27771BB-F246-C847-B77A-CBBCFC9AFDA9}" type="slidenum">
              <a:rPr lang="en-US" smtClean="0"/>
              <a:t>3</a:t>
            </a:fld>
            <a:endParaRPr lang="en-US" dirty="0"/>
          </a:p>
        </p:txBody>
      </p:sp>
    </p:spTree>
    <p:extLst>
      <p:ext uri="{BB962C8B-B14F-4D97-AF65-F5344CB8AC3E}">
        <p14:creationId xmlns:p14="http://schemas.microsoft.com/office/powerpoint/2010/main" val="1999411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last decade has seen an increase in the different forms of violence against journalists</a:t>
            </a:r>
            <a:r>
              <a:rPr lang="en-US" baseline="0" dirty="0"/>
              <a:t> and public watchdogs. Across Europe a range of tactics are being deployed to silence CRITICAL VOICES AND FREE SPEECH</a:t>
            </a:r>
          </a:p>
          <a:p>
            <a:r>
              <a:rPr lang="en-US" sz="1200" b="1" dirty="0">
                <a:solidFill>
                  <a:schemeClr val="tx2"/>
                </a:solidFill>
              </a:rPr>
              <a:t>Prevalence</a:t>
            </a:r>
            <a:r>
              <a:rPr lang="en-US" sz="1200" dirty="0">
                <a:solidFill>
                  <a:schemeClr val="tx2"/>
                </a:solidFill>
              </a:rPr>
              <a:t> of unwarranted interference</a:t>
            </a:r>
          </a:p>
          <a:p>
            <a:pPr lvl="0"/>
            <a:r>
              <a:rPr lang="en-US" sz="1200" b="1" dirty="0">
                <a:solidFill>
                  <a:schemeClr val="tx2"/>
                </a:solidFill>
              </a:rPr>
              <a:t>Perceptions of likelihood/fear </a:t>
            </a:r>
            <a:r>
              <a:rPr lang="en-US" sz="1200" dirty="0">
                <a:solidFill>
                  <a:schemeClr val="tx2"/>
                </a:solidFill>
              </a:rPr>
              <a:t>of unwarranted interference</a:t>
            </a:r>
          </a:p>
          <a:p>
            <a:pPr lvl="0"/>
            <a:r>
              <a:rPr lang="en-US" sz="1200" b="1" dirty="0">
                <a:solidFill>
                  <a:schemeClr val="tx2"/>
                </a:solidFill>
              </a:rPr>
              <a:t>Relationship </a:t>
            </a:r>
            <a:r>
              <a:rPr lang="en-US" sz="1200" dirty="0">
                <a:solidFill>
                  <a:schemeClr val="tx2"/>
                </a:solidFill>
              </a:rPr>
              <a:t>between </a:t>
            </a:r>
            <a:r>
              <a:rPr lang="en-US" sz="1200" b="1" dirty="0">
                <a:solidFill>
                  <a:schemeClr val="tx2"/>
                </a:solidFill>
              </a:rPr>
              <a:t>unwarranted interference</a:t>
            </a:r>
            <a:r>
              <a:rPr lang="en-US" sz="1200" dirty="0">
                <a:solidFill>
                  <a:schemeClr val="tx2"/>
                </a:solidFill>
              </a:rPr>
              <a:t>, </a:t>
            </a:r>
            <a:r>
              <a:rPr lang="en-US" sz="1200" b="1" dirty="0">
                <a:solidFill>
                  <a:schemeClr val="tx2"/>
                </a:solidFill>
              </a:rPr>
              <a:t>fear</a:t>
            </a:r>
            <a:r>
              <a:rPr lang="en-US" sz="1200" dirty="0">
                <a:solidFill>
                  <a:schemeClr val="tx2"/>
                </a:solidFill>
              </a:rPr>
              <a:t> and </a:t>
            </a:r>
            <a:r>
              <a:rPr lang="en-US" sz="1200" b="1" dirty="0">
                <a:solidFill>
                  <a:schemeClr val="tx2"/>
                </a:solidFill>
              </a:rPr>
              <a:t>self censorship </a:t>
            </a:r>
          </a:p>
          <a:p>
            <a:endParaRPr lang="en-US" dirty="0"/>
          </a:p>
        </p:txBody>
      </p:sp>
      <p:sp>
        <p:nvSpPr>
          <p:cNvPr id="4" name="Slide Number Placeholder 3"/>
          <p:cNvSpPr>
            <a:spLocks noGrp="1"/>
          </p:cNvSpPr>
          <p:nvPr>
            <p:ph type="sldNum" sz="quarter" idx="10"/>
          </p:nvPr>
        </p:nvSpPr>
        <p:spPr/>
        <p:txBody>
          <a:bodyPr/>
          <a:lstStyle/>
          <a:p>
            <a:fld id="{C27771BB-F246-C847-B77A-CBBCFC9AFDA9}" type="slidenum">
              <a:rPr lang="en-US" smtClean="0"/>
              <a:t>4</a:t>
            </a:fld>
            <a:endParaRPr lang="en-US" dirty="0"/>
          </a:p>
        </p:txBody>
      </p:sp>
    </p:spTree>
    <p:extLst>
      <p:ext uri="{BB962C8B-B14F-4D97-AF65-F5344CB8AC3E}">
        <p14:creationId xmlns:p14="http://schemas.microsoft.com/office/powerpoint/2010/main" val="1999411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39 % reported</a:t>
            </a:r>
            <a:r>
              <a:rPr lang="en-US" baseline="0" dirty="0"/>
              <a:t> having been subjected to targeted surveillance </a:t>
            </a:r>
            <a:endParaRPr lang="en-US" dirty="0"/>
          </a:p>
        </p:txBody>
      </p:sp>
      <p:sp>
        <p:nvSpPr>
          <p:cNvPr id="4" name="Slide Number Placeholder 3"/>
          <p:cNvSpPr>
            <a:spLocks noGrp="1"/>
          </p:cNvSpPr>
          <p:nvPr>
            <p:ph type="sldNum" sz="quarter" idx="10"/>
          </p:nvPr>
        </p:nvSpPr>
        <p:spPr/>
        <p:txBody>
          <a:bodyPr/>
          <a:lstStyle/>
          <a:p>
            <a:fld id="{C27771BB-F246-C847-B77A-CBBCFC9AFDA9}" type="slidenum">
              <a:rPr lang="en-US" smtClean="0"/>
              <a:t>9</a:t>
            </a:fld>
            <a:endParaRPr lang="en-US" dirty="0"/>
          </a:p>
        </p:txBody>
      </p:sp>
    </p:spTree>
    <p:extLst>
      <p:ext uri="{BB962C8B-B14F-4D97-AF65-F5344CB8AC3E}">
        <p14:creationId xmlns:p14="http://schemas.microsoft.com/office/powerpoint/2010/main" val="519727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current data also indicates that the use of public order laws, as well as anti-terrorism and national security laws, are being used to silence journalists in their role as public watchdog</a:t>
            </a:r>
          </a:p>
          <a:p>
            <a:r>
              <a:rPr lang="en-GB" sz="1200" dirty="0"/>
              <a:t>Defamation laws that are </a:t>
            </a:r>
            <a:r>
              <a:rPr lang="en-GB" sz="1200" b="1" dirty="0"/>
              <a:t>overly protective </a:t>
            </a:r>
            <a:r>
              <a:rPr lang="en-GB" sz="1200" dirty="0"/>
              <a:t>of reputational interests and that provide for </a:t>
            </a:r>
            <a:r>
              <a:rPr lang="en-GB" sz="1200" b="1" dirty="0"/>
              <a:t>far-reaching remedies or sanctions </a:t>
            </a:r>
            <a:r>
              <a:rPr lang="en-GB" sz="1200" dirty="0"/>
              <a:t>can have a chilling effect</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purpose of defamation laws is to protect the reputations of individuals against injury. At the same time, the concept of defamation has to be thought in relation to freedom of expression and public debate. If laws governing defamation/reputation are overly broad, they become susceptible to misuse and abuse and a negative impact on public debate. In the laws of the majority of the Council of Europe member states defamation is defined both as a civil wrong and a criminal offence. In other words, a person can either be sued for compensation by the affected person or be criminally prosecuted by the state. There is a general consensus among the different </a:t>
            </a:r>
            <a:r>
              <a:rPr lang="en-US" sz="1200" kern="1200" dirty="0" err="1">
                <a:solidFill>
                  <a:schemeClr val="tx1"/>
                </a:solidFill>
                <a:effectLst/>
                <a:latin typeface="+mn-lt"/>
                <a:ea typeface="+mn-ea"/>
                <a:cs typeface="+mn-cs"/>
              </a:rPr>
              <a:t>specialised</a:t>
            </a:r>
            <a:r>
              <a:rPr lang="en-US" sz="1200" kern="1200" dirty="0">
                <a:solidFill>
                  <a:schemeClr val="tx1"/>
                </a:solidFill>
                <a:effectLst/>
                <a:latin typeface="+mn-lt"/>
                <a:ea typeface="+mn-ea"/>
                <a:cs typeface="+mn-cs"/>
              </a:rPr>
              <a:t> bodies of international and regional </a:t>
            </a:r>
            <a:r>
              <a:rPr lang="en-US" sz="1200" kern="1200" dirty="0" err="1">
                <a:solidFill>
                  <a:schemeClr val="tx1"/>
                </a:solidFill>
                <a:effectLst/>
                <a:latin typeface="+mn-lt"/>
                <a:ea typeface="+mn-ea"/>
                <a:cs typeface="+mn-cs"/>
              </a:rPr>
              <a:t>organisations</a:t>
            </a:r>
            <a:r>
              <a:rPr lang="en-US" sz="1200" kern="1200" dirty="0">
                <a:solidFill>
                  <a:schemeClr val="tx1"/>
                </a:solidFill>
                <a:effectLst/>
                <a:latin typeface="+mn-lt"/>
                <a:ea typeface="+mn-ea"/>
                <a:cs typeface="+mn-cs"/>
              </a:rPr>
              <a:t> that not only the application of criminal sanctions but also the mere fact that such sanctions could be applied have substantial undesirable effects on freedom of expression and information. The European Court of Human Rights has delivered a voluminous case-law relating to freedom of expression and defamation</a:t>
            </a:r>
          </a:p>
          <a:p>
            <a:endParaRPr lang="en-US" dirty="0"/>
          </a:p>
        </p:txBody>
      </p:sp>
      <p:sp>
        <p:nvSpPr>
          <p:cNvPr id="4" name="Slide Number Placeholder 3"/>
          <p:cNvSpPr>
            <a:spLocks noGrp="1"/>
          </p:cNvSpPr>
          <p:nvPr>
            <p:ph type="sldNum" sz="quarter" idx="10"/>
          </p:nvPr>
        </p:nvSpPr>
        <p:spPr/>
        <p:txBody>
          <a:bodyPr/>
          <a:lstStyle/>
          <a:p>
            <a:fld id="{C27771BB-F246-C847-B77A-CBBCFC9AFDA9}" type="slidenum">
              <a:rPr lang="en-US" smtClean="0"/>
              <a:t>12</a:t>
            </a:fld>
            <a:endParaRPr lang="en-US" dirty="0"/>
          </a:p>
        </p:txBody>
      </p:sp>
    </p:spTree>
    <p:extLst>
      <p:ext uri="{BB962C8B-B14F-4D97-AF65-F5344CB8AC3E}">
        <p14:creationId xmlns:p14="http://schemas.microsoft.com/office/powerpoint/2010/main" val="3168125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342900">
              <a:lnSpc>
                <a:spcPct val="170000"/>
              </a:lnSpc>
            </a:pPr>
            <a:r>
              <a:rPr lang="en-US" sz="1200" dirty="0">
                <a:solidFill>
                  <a:srgbClr val="0D347D"/>
                </a:solidFill>
              </a:rPr>
              <a:t>No effective integrated process </a:t>
            </a:r>
          </a:p>
          <a:p>
            <a:pPr indent="-342900">
              <a:lnSpc>
                <a:spcPct val="170000"/>
              </a:lnSpc>
            </a:pPr>
            <a:r>
              <a:rPr lang="en-US" sz="1200" dirty="0">
                <a:solidFill>
                  <a:srgbClr val="0D347D"/>
                </a:solidFill>
              </a:rPr>
              <a:t>Lack of trust in mechanisms that exist;</a:t>
            </a:r>
            <a:endParaRPr lang="en-GB" sz="1200" b="1" i="1" dirty="0">
              <a:solidFill>
                <a:srgbClr val="0D347D"/>
              </a:solidFil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dirty="0">
              <a:solidFill>
                <a:schemeClr val="accent2"/>
              </a:solidFill>
              <a:latin typeface="+mn-lt"/>
            </a:endParaRPr>
          </a:p>
        </p:txBody>
      </p:sp>
      <p:sp>
        <p:nvSpPr>
          <p:cNvPr id="4" name="Slide Number Placeholder 3"/>
          <p:cNvSpPr>
            <a:spLocks noGrp="1"/>
          </p:cNvSpPr>
          <p:nvPr>
            <p:ph type="sldNum" sz="quarter" idx="10"/>
          </p:nvPr>
        </p:nvSpPr>
        <p:spPr/>
        <p:txBody>
          <a:bodyPr/>
          <a:lstStyle/>
          <a:p>
            <a:fld id="{C27771BB-F246-C847-B77A-CBBCFC9AFDA9}" type="slidenum">
              <a:rPr lang="en-US" smtClean="0"/>
              <a:t>14</a:t>
            </a:fld>
            <a:endParaRPr lang="en-US" dirty="0"/>
          </a:p>
        </p:txBody>
      </p:sp>
    </p:spTree>
    <p:extLst>
      <p:ext uri="{BB962C8B-B14F-4D97-AF65-F5344CB8AC3E}">
        <p14:creationId xmlns:p14="http://schemas.microsoft.com/office/powerpoint/2010/main" val="2818968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Culture of fear</a:t>
            </a:r>
          </a:p>
        </p:txBody>
      </p:sp>
      <p:sp>
        <p:nvSpPr>
          <p:cNvPr id="4" name="Slide Number Placeholder 3"/>
          <p:cNvSpPr>
            <a:spLocks noGrp="1"/>
          </p:cNvSpPr>
          <p:nvPr>
            <p:ph type="sldNum" sz="quarter" idx="10"/>
          </p:nvPr>
        </p:nvSpPr>
        <p:spPr/>
        <p:txBody>
          <a:bodyPr/>
          <a:lstStyle/>
          <a:p>
            <a:fld id="{C27771BB-F246-C847-B77A-CBBCFC9AFDA9}" type="slidenum">
              <a:rPr lang="en-US" smtClean="0"/>
              <a:t>15</a:t>
            </a:fld>
            <a:endParaRPr lang="en-US" dirty="0"/>
          </a:p>
        </p:txBody>
      </p:sp>
    </p:spTree>
    <p:extLst>
      <p:ext uri="{BB962C8B-B14F-4D97-AF65-F5344CB8AC3E}">
        <p14:creationId xmlns:p14="http://schemas.microsoft.com/office/powerpoint/2010/main" val="20566183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7771BB-F246-C847-B77A-CBBCFC9AFDA9}" type="slidenum">
              <a:rPr lang="en-US" smtClean="0"/>
              <a:t>24</a:t>
            </a:fld>
            <a:endParaRPr lang="en-US" dirty="0"/>
          </a:p>
        </p:txBody>
      </p:sp>
    </p:spTree>
    <p:extLst>
      <p:ext uri="{BB962C8B-B14F-4D97-AF65-F5344CB8AC3E}">
        <p14:creationId xmlns:p14="http://schemas.microsoft.com/office/powerpoint/2010/main" val="3804031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05001"/>
            <a:ext cx="100584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914400" y="4572000"/>
            <a:ext cx="861568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1FA306-7FE6-43BE-887F-2F3CCB3D74EA}" type="datetimeFigureOut">
              <a:rPr lang="en-GB" smtClean="0"/>
              <a:t>24/05/2017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7A2151B-D9F7-45DD-A599-103A619A6C0A}" type="slidenum">
              <a:rPr lang="en-GB" smtClean="0"/>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1FA306-7FE6-43BE-887F-2F3CCB3D74EA}" type="datetimeFigureOut">
              <a:rPr lang="en-GB" smtClean="0"/>
              <a:t>24/05/2017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7A2151B-D9F7-45DD-A599-103A619A6C0A}" type="slidenum">
              <a:rPr lang="en-GB" smtClean="0"/>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3368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1FA306-7FE6-43BE-887F-2F3CCB3D74EA}" type="datetimeFigureOut">
              <a:rPr lang="en-GB" smtClean="0"/>
              <a:t>24/05/2017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7A2151B-D9F7-45DD-A599-103A619A6C0A}" type="slidenum">
              <a:rPr lang="en-GB" smtClean="0"/>
              <a:t>‹#›</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6" name="Espace réservé du texte 2"/>
          <p:cNvSpPr>
            <a:spLocks noGrp="1"/>
          </p:cNvSpPr>
          <p:nvPr>
            <p:ph idx="1"/>
          </p:nvPr>
        </p:nvSpPr>
        <p:spPr>
          <a:xfrm>
            <a:off x="609600" y="1600201"/>
            <a:ext cx="10972800" cy="452596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1"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000">
                <a:solidFill>
                  <a:schemeClr val="tx1">
                    <a:tint val="75000"/>
                  </a:schemeClr>
                </a:solidFill>
                <a:latin typeface="Arial Narrow" charset="0"/>
                <a:ea typeface="Arial Narrow" charset="0"/>
                <a:cs typeface="Arial Narrow" charset="0"/>
              </a:defRPr>
            </a:lvl1pPr>
          </a:lstStyle>
          <a:p>
            <a:fld id="{6E88323B-C494-9644-A6FD-4EEB2F59D7F4}" type="datetime1">
              <a:rPr lang="fr-FR" smtClean="0"/>
              <a:pPr/>
              <a:t>24/05/2017</a:t>
            </a:fld>
            <a:endParaRPr lang="fr-FR" dirty="0"/>
          </a:p>
        </p:txBody>
      </p:sp>
      <p:sp>
        <p:nvSpPr>
          <p:cNvPr id="13"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000">
                <a:solidFill>
                  <a:schemeClr val="tx1">
                    <a:tint val="75000"/>
                  </a:schemeClr>
                </a:solidFill>
                <a:latin typeface="Arial Narrow" charset="0"/>
                <a:ea typeface="Arial Narrow" charset="0"/>
                <a:cs typeface="Arial Narrow" charset="0"/>
              </a:defRPr>
            </a:lvl1pPr>
          </a:lstStyle>
          <a:p>
            <a:fld id="{E8716A00-CC3F-A24A-9B86-816E9CA7F4AC}" type="slidenum">
              <a:rPr lang="fr-FR" smtClean="0"/>
              <a:pPr/>
              <a:t>‹#›</a:t>
            </a:fld>
            <a:endParaRPr lang="fr-FR" dirty="0"/>
          </a:p>
        </p:txBody>
      </p:sp>
    </p:spTree>
    <p:extLst>
      <p:ext uri="{BB962C8B-B14F-4D97-AF65-F5344CB8AC3E}">
        <p14:creationId xmlns:p14="http://schemas.microsoft.com/office/powerpoint/2010/main" val="2124449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1FA306-7FE6-43BE-887F-2F3CCB3D74EA}" type="datetimeFigureOut">
              <a:rPr lang="en-GB" smtClean="0"/>
              <a:t>24/05/2017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7A2151B-D9F7-45DD-A599-103A619A6C0A}" type="slidenum">
              <a:rPr lang="en-GB" smtClean="0"/>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5486400"/>
            <a:ext cx="10212916"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963085" y="3852863"/>
            <a:ext cx="8180916"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1FA306-7FE6-43BE-887F-2F3CCB3D74EA}" type="datetimeFigureOut">
              <a:rPr lang="en-GB" smtClean="0"/>
              <a:t>24/05/2017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7A2151B-D9F7-45DD-A599-103A619A6C0A}" type="slidenum">
              <a:rPr lang="en-GB" smtClean="0"/>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928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B1FA306-7FE6-43BE-887F-2F3CCB3D74EA}" type="datetimeFigureOut">
              <a:rPr lang="en-GB" smtClean="0"/>
              <a:t>24/05/2017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7A2151B-D9F7-45DD-A599-103A619A6C0A}" type="slidenum">
              <a:rPr lang="en-GB" smtClean="0"/>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928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928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B1FA306-7FE6-43BE-887F-2F3CCB3D74EA}" type="datetimeFigureOut">
              <a:rPr lang="en-GB" smtClean="0"/>
              <a:t>24/05/2017</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7A2151B-D9F7-45DD-A599-103A619A6C0A}" type="slidenum">
              <a:rPr lang="en-GB" smtClean="0"/>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B1FA306-7FE6-43BE-887F-2F3CCB3D74EA}" type="datetimeFigureOut">
              <a:rPr lang="en-GB" smtClean="0"/>
              <a:t>24/05/2017</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7A2151B-D9F7-45DD-A599-103A619A6C0A}" type="slidenum">
              <a:rPr lang="en-GB" smtClean="0"/>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1FA306-7FE6-43BE-887F-2F3CCB3D74EA}" type="datetimeFigureOut">
              <a:rPr lang="en-GB" smtClean="0"/>
              <a:t>24/05/2017</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7A2151B-D9F7-45DD-A599-103A619A6C0A}" type="slidenum">
              <a:rPr lang="en-GB" smtClean="0"/>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401" y="5495544"/>
            <a:ext cx="103632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406400" y="6096000"/>
            <a:ext cx="103632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1FA306-7FE6-43BE-887F-2F3CCB3D74EA}" type="datetimeFigureOut">
              <a:rPr lang="en-GB" smtClean="0"/>
              <a:t>24/05/2017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7A2151B-D9F7-45DD-A599-103A619A6C0A}" type="slidenum">
              <a:rPr lang="en-GB" smtClean="0"/>
              <a:t>‹#›</a:t>
            </a:fld>
            <a:endParaRPr lang="en-GB" dirty="0"/>
          </a:p>
        </p:txBody>
      </p:sp>
      <p:sp>
        <p:nvSpPr>
          <p:cNvPr id="9" name="Content Placeholder 8"/>
          <p:cNvSpPr>
            <a:spLocks noGrp="1"/>
          </p:cNvSpPr>
          <p:nvPr>
            <p:ph sz="quarter" idx="13"/>
          </p:nvPr>
        </p:nvSpPr>
        <p:spPr>
          <a:xfrm>
            <a:off x="406400" y="381000"/>
            <a:ext cx="103632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2336" y="5495278"/>
            <a:ext cx="103632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112776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402336" y="6096000"/>
            <a:ext cx="103632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4B1FA306-7FE6-43BE-887F-2F3CCB3D74EA}" type="datetimeFigureOut">
              <a:rPr lang="en-GB" smtClean="0"/>
              <a:t>24/05/2017</a:t>
            </a:fld>
            <a:endParaRPr lang="en-GB" dirty="0"/>
          </a:p>
        </p:txBody>
      </p:sp>
      <p:sp>
        <p:nvSpPr>
          <p:cNvPr id="9" name="Slide Number Placeholder 8"/>
          <p:cNvSpPr>
            <a:spLocks noGrp="1"/>
          </p:cNvSpPr>
          <p:nvPr>
            <p:ph type="sldNum" sz="quarter" idx="11"/>
          </p:nvPr>
        </p:nvSpPr>
        <p:spPr/>
        <p:txBody>
          <a:bodyPr/>
          <a:lstStyle/>
          <a:p>
            <a:fld id="{77A2151B-D9F7-45DD-A599-103A619A6C0A}" type="slidenum">
              <a:rPr lang="en-GB" smtClean="0"/>
              <a:t>‹#›</a:t>
            </a:fld>
            <a:endParaRPr lang="en-GB" dirty="0"/>
          </a:p>
        </p:txBody>
      </p:sp>
      <p:sp>
        <p:nvSpPr>
          <p:cNvPr id="10" name="Footer Placeholder 9"/>
          <p:cNvSpPr>
            <a:spLocks noGrp="1"/>
          </p:cNvSpPr>
          <p:nvPr>
            <p:ph type="ftr" sz="quarter" idx="12"/>
          </p:nvPr>
        </p:nvSpPr>
        <p:spPr/>
        <p:txBody>
          <a:bodyPr/>
          <a:lstStyle/>
          <a:p>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16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1016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1127760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1277600" y="5486400"/>
            <a:ext cx="9144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11375717" y="5648960"/>
            <a:ext cx="73152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77A2151B-D9F7-45DD-A599-103A619A6C0A}" type="slidenum">
              <a:rPr lang="en-GB" smtClean="0"/>
              <a:t>‹#›</a:t>
            </a:fld>
            <a:endParaRPr lang="en-GB" dirty="0"/>
          </a:p>
        </p:txBody>
      </p:sp>
      <p:sp>
        <p:nvSpPr>
          <p:cNvPr id="5" name="Footer Placeholder 4"/>
          <p:cNvSpPr>
            <a:spLocks noGrp="1"/>
          </p:cNvSpPr>
          <p:nvPr>
            <p:ph type="ftr" sz="quarter" idx="3"/>
          </p:nvPr>
        </p:nvSpPr>
        <p:spPr>
          <a:xfrm rot="16200000">
            <a:off x="10510428" y="3987800"/>
            <a:ext cx="2367281" cy="487680"/>
          </a:xfrm>
          <a:prstGeom prst="rect">
            <a:avLst/>
          </a:prstGeom>
        </p:spPr>
        <p:txBody>
          <a:bodyPr vert="horz" lIns="91440" tIns="45720" rIns="91440" bIns="45720" rtlCol="0" anchor="ctr"/>
          <a:lstStyle>
            <a:lvl1pPr algn="r">
              <a:defRPr sz="1200">
                <a:solidFill>
                  <a:schemeClr val="bg2"/>
                </a:solidFill>
              </a:defRPr>
            </a:lvl1pPr>
          </a:lstStyle>
          <a:p>
            <a:endParaRPr lang="en-GB" dirty="0"/>
          </a:p>
        </p:txBody>
      </p:sp>
      <p:sp>
        <p:nvSpPr>
          <p:cNvPr id="4" name="Date Placeholder 3"/>
          <p:cNvSpPr>
            <a:spLocks noGrp="1"/>
          </p:cNvSpPr>
          <p:nvPr>
            <p:ph type="dt" sz="half" idx="2"/>
          </p:nvPr>
        </p:nvSpPr>
        <p:spPr>
          <a:xfrm rot="16200000">
            <a:off x="10474869" y="1584960"/>
            <a:ext cx="2438399" cy="487680"/>
          </a:xfrm>
          <a:prstGeom prst="rect">
            <a:avLst/>
          </a:prstGeom>
        </p:spPr>
        <p:txBody>
          <a:bodyPr vert="horz" lIns="91440" tIns="45720" rIns="91440" bIns="45720" rtlCol="0" anchor="ctr"/>
          <a:lstStyle>
            <a:lvl1pPr algn="l">
              <a:defRPr sz="1200">
                <a:solidFill>
                  <a:schemeClr val="bg2"/>
                </a:solidFill>
              </a:defRPr>
            </a:lvl1pPr>
          </a:lstStyle>
          <a:p>
            <a:fld id="{4B1FA306-7FE6-43BE-887F-2F3CCB3D74EA}" type="datetimeFigureOut">
              <a:rPr lang="en-GB" smtClean="0"/>
              <a:t>24/05/2017</a:t>
            </a:fld>
            <a:endParaRPr lang="en-GB" dirty="0"/>
          </a:p>
        </p:txBody>
      </p:sp>
      <p:pic>
        <p:nvPicPr>
          <p:cNvPr id="9" name="Picture 8"/>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9390721" y="0"/>
            <a:ext cx="1871972" cy="1496520"/>
          </a:xfrm>
          <a:prstGeom prst="rect">
            <a:avLst/>
          </a:prstGeom>
        </p:spPr>
      </p:pic>
    </p:spTree>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 id="2147483905" r:id="rId12"/>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jpeg"/><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hyperlink" Target="http://assembly.coe.int/nw/xml/XRef/Xref-XML2HTML-en.asp?fileid=23403&amp;lang=en" TargetMode="External"/><Relationship Id="rId7" Type="http://schemas.openxmlformats.org/officeDocument/2006/relationships/hyperlink" Target="http://assembly.coe.int/nw/xml/XRef/Xref-DocDetails-EN.asp?fileid=21544" TargetMode="External"/><Relationship Id="rId2" Type="http://schemas.openxmlformats.org/officeDocument/2006/relationships/image" Target="../media/image4.jpeg"/><Relationship Id="rId1" Type="http://schemas.openxmlformats.org/officeDocument/2006/relationships/slideLayout" Target="../slideLayouts/slideLayout12.xml"/><Relationship Id="rId6" Type="http://schemas.openxmlformats.org/officeDocument/2006/relationships/hyperlink" Target="http://assembly.coe.int/nw/xml/XRef/Xref-DocDetails-EN.asp?fileid=21547" TargetMode="External"/><Relationship Id="rId5" Type="http://schemas.openxmlformats.org/officeDocument/2006/relationships/hyperlink" Target="http://https/search.coe.int/cm/Pages/result_details.aspx?ObjectId=09000016806415d9" TargetMode="External"/><Relationship Id="rId4" Type="http://schemas.openxmlformats.org/officeDocument/2006/relationships/hyperlink" Target="http://assembly.coe.int/nw/xml/XRef/Xref-XML2HTML-en.asp?fileid=23400&amp;lang=en"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e la date 3"/>
          <p:cNvSpPr>
            <a:spLocks noGrp="1"/>
          </p:cNvSpPr>
          <p:nvPr>
            <p:ph type="dt" sz="half" idx="2"/>
          </p:nvPr>
        </p:nvSpPr>
        <p:spPr>
          <a:prstGeom prst="rect">
            <a:avLst/>
          </a:prstGeom>
        </p:spPr>
        <p:txBody>
          <a:bodyPr vert="horz" lIns="91440" tIns="45720" rIns="91440" bIns="45720" rtlCol="0" anchor="ctr"/>
          <a:lstStyle>
            <a:lvl1pPr algn="l">
              <a:defRPr sz="1000">
                <a:solidFill>
                  <a:schemeClr val="tx1">
                    <a:tint val="75000"/>
                  </a:schemeClr>
                </a:solidFill>
                <a:latin typeface="Century Gothic" charset="0"/>
                <a:ea typeface="Century Gothic" charset="0"/>
                <a:cs typeface="Century Gothic" charset="0"/>
              </a:defRPr>
            </a:lvl1pPr>
          </a:lstStyle>
          <a:p>
            <a:fld id="{6E88323B-C494-9644-A6FD-4EEB2F59D7F4}" type="datetime1">
              <a:rPr lang="fr-FR" smtClean="0">
                <a:latin typeface="Arial Narrow" charset="0"/>
                <a:ea typeface="Arial Narrow" charset="0"/>
                <a:cs typeface="Arial Narrow" charset="0"/>
              </a:rPr>
              <a:pPr/>
              <a:t>24/05/2017</a:t>
            </a:fld>
            <a:endParaRPr lang="fr-FR" dirty="0">
              <a:latin typeface="Arial Narrow" charset="0"/>
              <a:ea typeface="Arial Narrow" charset="0"/>
              <a:cs typeface="Arial Narrow" charset="0"/>
            </a:endParaRPr>
          </a:p>
        </p:txBody>
      </p:sp>
      <p:sp>
        <p:nvSpPr>
          <p:cNvPr id="12" name="Espace réservé du numéro de diapositive 5"/>
          <p:cNvSpPr>
            <a:spLocks noGrp="1"/>
          </p:cNvSpPr>
          <p:nvPr>
            <p:ph type="sldNum" sz="quarter" idx="4"/>
          </p:nvPr>
        </p:nvSpPr>
        <p:spPr>
          <a:prstGeom prst="rect">
            <a:avLst/>
          </a:prstGeom>
        </p:spPr>
        <p:txBody>
          <a:bodyPr vert="horz" lIns="91440" tIns="45720" rIns="91440" bIns="45720" rtlCol="0" anchor="ctr"/>
          <a:lstStyle>
            <a:lvl1pPr algn="r">
              <a:defRPr sz="1000">
                <a:solidFill>
                  <a:schemeClr val="tx1">
                    <a:tint val="75000"/>
                  </a:schemeClr>
                </a:solidFill>
                <a:latin typeface="Century Gothic" charset="0"/>
                <a:ea typeface="Century Gothic" charset="0"/>
                <a:cs typeface="Century Gothic" charset="0"/>
              </a:defRPr>
            </a:lvl1pPr>
          </a:lstStyle>
          <a:p>
            <a:fld id="{E8716A00-CC3F-A24A-9B86-816E9CA7F4AC}" type="slidenum">
              <a:rPr lang="fr-FR" smtClean="0">
                <a:latin typeface="Arial Narrow" charset="0"/>
                <a:ea typeface="Arial Narrow" charset="0"/>
                <a:cs typeface="Arial Narrow" charset="0"/>
              </a:rPr>
              <a:pPr/>
              <a:t>1</a:t>
            </a:fld>
            <a:endParaRPr lang="fr-FR" dirty="0">
              <a:latin typeface="Arial Narrow" charset="0"/>
              <a:ea typeface="Arial Narrow" charset="0"/>
              <a:cs typeface="Arial Narrow" charset="0"/>
            </a:endParaRPr>
          </a:p>
        </p:txBody>
      </p:sp>
      <p:sp>
        <p:nvSpPr>
          <p:cNvPr id="2" name="Titre 1"/>
          <p:cNvSpPr>
            <a:spLocks noGrp="1"/>
          </p:cNvSpPr>
          <p:nvPr>
            <p:ph type="title" idx="4294967295"/>
          </p:nvPr>
        </p:nvSpPr>
        <p:spPr>
          <a:xfrm>
            <a:off x="0" y="3213100"/>
            <a:ext cx="12192000" cy="1435100"/>
          </a:xfrm>
          <a:prstGeom prst="rect">
            <a:avLst/>
          </a:prstGeom>
        </p:spPr>
        <p:txBody>
          <a:bodyPr>
            <a:normAutofit fontScale="90000"/>
          </a:bodyPr>
          <a:lstStyle/>
          <a:p>
            <a:pPr algn="ctr">
              <a:spcBef>
                <a:spcPts val="1800"/>
              </a:spcBef>
              <a:spcAft>
                <a:spcPts val="3600"/>
              </a:spcAft>
            </a:pPr>
            <a:r>
              <a:rPr lang="en-GB" sz="4000" b="1" dirty="0">
                <a:solidFill>
                  <a:srgbClr val="0D347D"/>
                </a:solidFill>
                <a:latin typeface="Arial Narrow" panose="020B0606020202030204" pitchFamily="34" charset="0"/>
              </a:rPr>
              <a:t>JOURNALISTS UNDER PRESSURE </a:t>
            </a:r>
            <a:br>
              <a:rPr lang="en-GB" sz="4000" b="1" dirty="0">
                <a:solidFill>
                  <a:srgbClr val="0D347D"/>
                </a:solidFill>
                <a:latin typeface="Arial Narrow" panose="020B0606020202030204" pitchFamily="34" charset="0"/>
              </a:rPr>
            </a:br>
            <a:r>
              <a:rPr lang="en-GB" sz="4000" b="1" dirty="0">
                <a:solidFill>
                  <a:srgbClr val="0D347D"/>
                </a:solidFill>
                <a:latin typeface="Arial Narrow" panose="020B0606020202030204" pitchFamily="34" charset="0"/>
              </a:rPr>
              <a:t>unwarranted interference, fear and self censorship in Europe</a:t>
            </a:r>
            <a:br>
              <a:rPr lang="en-GB" sz="4000" b="1" dirty="0">
                <a:solidFill>
                  <a:srgbClr val="0D347D"/>
                </a:solidFill>
                <a:latin typeface="Arial Narrow" panose="020B0606020202030204" pitchFamily="34" charset="0"/>
              </a:rPr>
            </a:br>
            <a:endParaRPr lang="en-GB" sz="1600" dirty="0">
              <a:latin typeface="Arial" panose="020B0604020202020204" pitchFamily="34" charset="0"/>
              <a:cs typeface="Arial" panose="020B0604020202020204" pitchFamily="34" charset="0"/>
            </a:endParaRPr>
          </a:p>
        </p:txBody>
      </p:sp>
      <p:pic>
        <p:nvPicPr>
          <p:cNvPr id="7" name="Image 2"/>
          <p:cNvPicPr>
            <a:picLocks noChangeAspect="1"/>
          </p:cNvPicPr>
          <p:nvPr/>
        </p:nvPicPr>
        <p:blipFill rotWithShape="1">
          <a:blip r:embed="rId3" cstate="email">
            <a:extLst>
              <a:ext uri="{28A0092B-C50C-407E-A947-70E740481C1C}">
                <a14:useLocalDpi xmlns:a14="http://schemas.microsoft.com/office/drawing/2010/main" val="0"/>
              </a:ext>
            </a:extLst>
          </a:blip>
          <a:srcRect t="20707" b="24427"/>
          <a:stretch/>
        </p:blipFill>
        <p:spPr>
          <a:xfrm>
            <a:off x="19219" y="0"/>
            <a:ext cx="12213752" cy="3212726"/>
          </a:xfrm>
          <a:prstGeom prst="rect">
            <a:avLst/>
          </a:prstGeom>
        </p:spPr>
      </p:pic>
      <p:sp>
        <p:nvSpPr>
          <p:cNvPr id="8" name="Prostokąt 7"/>
          <p:cNvSpPr/>
          <p:nvPr/>
        </p:nvSpPr>
        <p:spPr>
          <a:xfrm>
            <a:off x="0" y="5892153"/>
            <a:ext cx="12192000" cy="978333"/>
          </a:xfrm>
          <a:prstGeom prst="rect">
            <a:avLst/>
          </a:prstGeom>
          <a:solidFill>
            <a:srgbClr val="C555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1" name="Obraz 10"/>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 y="5892153"/>
            <a:ext cx="2319452" cy="978333"/>
          </a:xfrm>
          <a:prstGeom prst="rect">
            <a:avLst/>
          </a:prstGeom>
        </p:spPr>
      </p:pic>
      <p:sp>
        <p:nvSpPr>
          <p:cNvPr id="3" name="Rectangle 2"/>
          <p:cNvSpPr/>
          <p:nvPr/>
        </p:nvSpPr>
        <p:spPr>
          <a:xfrm>
            <a:off x="2319452" y="4953327"/>
            <a:ext cx="7721600" cy="923330"/>
          </a:xfrm>
          <a:prstGeom prst="rect">
            <a:avLst/>
          </a:prstGeom>
        </p:spPr>
        <p:txBody>
          <a:bodyPr wrap="square">
            <a:spAutoFit/>
          </a:bodyPr>
          <a:lstStyle/>
          <a:p>
            <a:pPr algn="ctr"/>
            <a:r>
              <a:rPr lang="en-GB" dirty="0"/>
              <a:t>Marilyn Clark</a:t>
            </a:r>
          </a:p>
          <a:p>
            <a:pPr algn="ctr"/>
            <a:r>
              <a:rPr lang="en-GB" dirty="0"/>
              <a:t>Department of Psychology</a:t>
            </a:r>
          </a:p>
          <a:p>
            <a:pPr algn="ctr"/>
            <a:r>
              <a:rPr lang="en-GB" dirty="0"/>
              <a:t>University of Malta</a:t>
            </a:r>
          </a:p>
        </p:txBody>
      </p:sp>
    </p:spTree>
    <p:extLst>
      <p:ext uri="{BB962C8B-B14F-4D97-AF65-F5344CB8AC3E}">
        <p14:creationId xmlns:p14="http://schemas.microsoft.com/office/powerpoint/2010/main" val="32383803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ommes D'Affaires, Chef De File, Groupe, D'Affaires"/>
          <p:cNvPicPr>
            <a:picLocks noChangeAspect="1" noChangeArrowheads="1"/>
          </p:cNvPicPr>
          <p:nvPr/>
        </p:nvPicPr>
        <p:blipFill>
          <a:blip r:embed="rId2" cstate="email">
            <a:lum bright="70000" contrast="-70000"/>
            <a:extLst>
              <a:ext uri="{28A0092B-C50C-407E-A947-70E740481C1C}">
                <a14:useLocalDpi xmlns:a14="http://schemas.microsoft.com/office/drawing/2010/main" val="0"/>
              </a:ext>
            </a:extLst>
          </a:blip>
          <a:srcRect/>
          <a:stretch>
            <a:fillRect/>
          </a:stretch>
        </p:blipFill>
        <p:spPr bwMode="auto">
          <a:xfrm>
            <a:off x="1676400" y="1583869"/>
            <a:ext cx="8188448" cy="4196579"/>
          </a:xfrm>
          <a:prstGeom prst="rect">
            <a:avLst/>
          </a:prstGeom>
          <a:noFill/>
          <a:extLst>
            <a:ext uri="{909E8E84-426E-40dd-AFC4-6F175D3DCCD1}">
              <a14:hiddenFill xmlns:a14="http://schemas.microsoft.com/office/drawing/2010/main" xmlns="">
                <a:solidFill>
                  <a:srgbClr val="FFFFFF"/>
                </a:solidFill>
              </a14:hiddenFill>
            </a:ext>
          </a:extLst>
        </p:spPr>
      </p:pic>
      <p:sp>
        <p:nvSpPr>
          <p:cNvPr id="5" name="Espace réservé du numéro de diapositive 5"/>
          <p:cNvSpPr>
            <a:spLocks noGrp="1"/>
          </p:cNvSpPr>
          <p:nvPr>
            <p:ph type="sldNum" sz="quarter" idx="4"/>
          </p:nvPr>
        </p:nvSpPr>
        <p:spPr>
          <a:prstGeom prst="rect">
            <a:avLst/>
          </a:prstGeom>
        </p:spPr>
        <p:txBody>
          <a:bodyPr vert="horz" lIns="91440" tIns="45720" rIns="91440" bIns="45720" rtlCol="0" anchor="ctr"/>
          <a:lstStyle>
            <a:lvl1pPr algn="r">
              <a:defRPr sz="1000">
                <a:solidFill>
                  <a:schemeClr val="tx1">
                    <a:tint val="75000"/>
                  </a:schemeClr>
                </a:solidFill>
                <a:latin typeface="Century Gothic" charset="0"/>
                <a:ea typeface="Century Gothic" charset="0"/>
                <a:cs typeface="Century Gothic" charset="0"/>
              </a:defRPr>
            </a:lvl1pPr>
          </a:lstStyle>
          <a:p>
            <a:fld id="{E8716A00-CC3F-A24A-9B86-816E9CA7F4AC}" type="slidenum">
              <a:rPr lang="fr-FR" smtClean="0">
                <a:latin typeface="Arial Narrow" charset="0"/>
                <a:ea typeface="Arial Narrow" charset="0"/>
                <a:cs typeface="Arial Narrow" charset="0"/>
              </a:rPr>
              <a:pPr/>
              <a:t>10</a:t>
            </a:fld>
            <a:endParaRPr lang="fr-FR">
              <a:latin typeface="Arial Narrow" charset="0"/>
              <a:ea typeface="Arial Narrow" charset="0"/>
              <a:cs typeface="Arial Narrow" charset="0"/>
            </a:endParaRPr>
          </a:p>
        </p:txBody>
      </p:sp>
      <p:sp>
        <p:nvSpPr>
          <p:cNvPr id="8" name="Titre 2"/>
          <p:cNvSpPr txBox="1">
            <a:spLocks/>
          </p:cNvSpPr>
          <p:nvPr/>
        </p:nvSpPr>
        <p:spPr>
          <a:xfrm>
            <a:off x="5962899" y="274639"/>
            <a:ext cx="5619500" cy="504459"/>
          </a:xfrm>
          <a:prstGeom prst="rect">
            <a:avLst/>
          </a:prstGeom>
        </p:spPr>
        <p:txBody>
          <a:bodyPr vert="horz" lIns="91440" tIns="45720" rIns="91440" bIns="45720" rtlCol="0" anchor="ctr">
            <a:normAutofit/>
          </a:bodyPr>
          <a:lstStyle>
            <a:lvl1pPr algn="r" defTabSz="457200" rtl="0" eaLnBrk="1" latinLnBrk="0" hangingPunct="1">
              <a:spcBef>
                <a:spcPct val="0"/>
              </a:spcBef>
              <a:buNone/>
              <a:defRPr sz="1600" kern="1200">
                <a:solidFill>
                  <a:srgbClr val="FFFFFF"/>
                </a:solidFill>
                <a:latin typeface="+mj-lt"/>
                <a:ea typeface="+mj-ea"/>
                <a:cs typeface="+mj-cs"/>
              </a:defRPr>
            </a:lvl1pPr>
          </a:lstStyle>
          <a:p>
            <a:endParaRPr lang="fr-FR" sz="2400" dirty="0">
              <a:latin typeface="Arial Narrow" panose="020B0606020202030204" pitchFamily="34" charset="0"/>
              <a:ea typeface="Century Gothic" charset="0"/>
              <a:cs typeface="Century Gothic" charset="0"/>
            </a:endParaRPr>
          </a:p>
        </p:txBody>
      </p:sp>
      <p:sp>
        <p:nvSpPr>
          <p:cNvPr id="6" name="Prostokąt 5"/>
          <p:cNvSpPr/>
          <p:nvPr/>
        </p:nvSpPr>
        <p:spPr>
          <a:xfrm>
            <a:off x="14433" y="5892153"/>
            <a:ext cx="12192000" cy="978333"/>
          </a:xfrm>
          <a:prstGeom prst="rect">
            <a:avLst/>
          </a:prstGeom>
          <a:solidFill>
            <a:srgbClr val="C555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0" name="Obraz 9"/>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093559" y="5881698"/>
            <a:ext cx="2319452" cy="978333"/>
          </a:xfrm>
          <a:prstGeom prst="rect">
            <a:avLst/>
          </a:prstGeom>
        </p:spPr>
      </p:pic>
      <p:sp>
        <p:nvSpPr>
          <p:cNvPr id="17" name="Title 1"/>
          <p:cNvSpPr txBox="1">
            <a:spLocks/>
          </p:cNvSpPr>
          <p:nvPr/>
        </p:nvSpPr>
        <p:spPr>
          <a:xfrm>
            <a:off x="762000" y="1219200"/>
            <a:ext cx="10007600" cy="91122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1">
                    <a:lumMod val="75000"/>
                  </a:schemeClr>
                </a:solidFill>
                <a:latin typeface="+mn-lt"/>
              </a:rPr>
              <a:t>Protection of Sources</a:t>
            </a:r>
          </a:p>
        </p:txBody>
      </p:sp>
      <p:sp>
        <p:nvSpPr>
          <p:cNvPr id="7" name="Title 1"/>
          <p:cNvSpPr txBox="1">
            <a:spLocks/>
          </p:cNvSpPr>
          <p:nvPr/>
        </p:nvSpPr>
        <p:spPr>
          <a:xfrm>
            <a:off x="7124700" y="2376489"/>
            <a:ext cx="2971800" cy="308088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0000"/>
              </a:lnSpc>
            </a:pPr>
            <a:r>
              <a:rPr lang="en-US" sz="8800" b="1" dirty="0">
                <a:solidFill>
                  <a:schemeClr val="accent1">
                    <a:lumMod val="75000"/>
                  </a:schemeClr>
                </a:solidFill>
                <a:latin typeface="+mn-lt"/>
              </a:rPr>
              <a:t>48%</a:t>
            </a:r>
            <a:br>
              <a:rPr lang="en-US" sz="8800" b="1" dirty="0">
                <a:solidFill>
                  <a:schemeClr val="accent2"/>
                </a:solidFill>
                <a:latin typeface="+mn-lt"/>
              </a:rPr>
            </a:br>
            <a:r>
              <a:rPr lang="en-US" sz="2800" b="1" dirty="0">
                <a:solidFill>
                  <a:schemeClr val="accent2"/>
                </a:solidFill>
                <a:latin typeface="+mn-lt"/>
              </a:rPr>
              <a:t>Feared </a:t>
            </a:r>
            <a:r>
              <a:rPr lang="en-US" sz="2800" b="1" dirty="0">
                <a:solidFill>
                  <a:schemeClr val="accent1">
                    <a:lumMod val="75000"/>
                  </a:schemeClr>
                </a:solidFill>
                <a:latin typeface="+mn-lt"/>
              </a:rPr>
              <a:t>that the ability to protect sources was compromised</a:t>
            </a:r>
          </a:p>
        </p:txBody>
      </p:sp>
      <p:sp>
        <p:nvSpPr>
          <p:cNvPr id="9" name="Title 1"/>
          <p:cNvSpPr txBox="1">
            <a:spLocks/>
          </p:cNvSpPr>
          <p:nvPr/>
        </p:nvSpPr>
        <p:spPr>
          <a:xfrm>
            <a:off x="1492954" y="2750347"/>
            <a:ext cx="3306436" cy="29207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0000"/>
              </a:lnSpc>
            </a:pPr>
            <a:r>
              <a:rPr lang="en-US" sz="8800" b="1" dirty="0">
                <a:solidFill>
                  <a:schemeClr val="accent2"/>
                </a:solidFill>
                <a:latin typeface="+mn-lt"/>
              </a:rPr>
              <a:t>25%</a:t>
            </a:r>
          </a:p>
          <a:p>
            <a:pPr>
              <a:lnSpc>
                <a:spcPct val="80000"/>
              </a:lnSpc>
            </a:pPr>
            <a:r>
              <a:rPr lang="en-US" sz="2800" b="1" dirty="0">
                <a:solidFill>
                  <a:schemeClr val="accent2"/>
                </a:solidFill>
                <a:latin typeface="+mn-lt"/>
              </a:rPr>
              <a:t>of respondents reported that sources were</a:t>
            </a:r>
          </a:p>
          <a:p>
            <a:pPr>
              <a:lnSpc>
                <a:spcPct val="80000"/>
              </a:lnSpc>
            </a:pPr>
            <a:r>
              <a:rPr lang="en-US" sz="2800" b="1" dirty="0">
                <a:solidFill>
                  <a:schemeClr val="accent2"/>
                </a:solidFill>
                <a:latin typeface="+mn-lt"/>
              </a:rPr>
              <a:t>compromised</a:t>
            </a:r>
            <a:br>
              <a:rPr lang="en-US" sz="6000" b="1" dirty="0">
                <a:solidFill>
                  <a:schemeClr val="accent2"/>
                </a:solidFill>
                <a:latin typeface="+mn-lt"/>
              </a:rPr>
            </a:br>
            <a:endParaRPr lang="en-US" sz="6000" b="1" dirty="0">
              <a:solidFill>
                <a:schemeClr val="accent2"/>
              </a:solidFill>
              <a:latin typeface="+mn-lt"/>
            </a:endParaRPr>
          </a:p>
        </p:txBody>
      </p:sp>
    </p:spTree>
    <p:extLst>
      <p:ext uri="{BB962C8B-B14F-4D97-AF65-F5344CB8AC3E}">
        <p14:creationId xmlns:p14="http://schemas.microsoft.com/office/powerpoint/2010/main" val="1832619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Jail Cells, Jail, Penitentiary, Police, Crime, Law"/>
          <p:cNvPicPr>
            <a:picLocks noChangeAspect="1" noChangeArrowheads="1"/>
          </p:cNvPicPr>
          <p:nvPr/>
        </p:nvPicPr>
        <p:blipFill rotWithShape="1">
          <a:blip r:embed="rId2">
            <a:duotone>
              <a:schemeClr val="accent3">
                <a:shade val="45000"/>
                <a:satMod val="135000"/>
              </a:schemeClr>
              <a:prstClr val="white"/>
            </a:duotone>
            <a:extLst>
              <a:ext uri="{28A0092B-C50C-407E-A947-70E740481C1C}">
                <a14:useLocalDpi xmlns:a14="http://schemas.microsoft.com/office/drawing/2010/main" val="0"/>
              </a:ext>
            </a:extLst>
          </a:blip>
          <a:srcRect t="11816" b="16389"/>
          <a:stretch/>
        </p:blipFill>
        <p:spPr bwMode="auto">
          <a:xfrm>
            <a:off x="0" y="0"/>
            <a:ext cx="12192000" cy="5892152"/>
          </a:xfrm>
          <a:prstGeom prst="rect">
            <a:avLst/>
          </a:prstGeom>
          <a:noFill/>
          <a:extLst>
            <a:ext uri="{909E8E84-426E-40dd-AFC4-6F175D3DCCD1}">
              <a14:hiddenFill xmlns:a14="http://schemas.microsoft.com/office/drawing/2010/main" xmlns="">
                <a:solidFill>
                  <a:srgbClr val="FFFFFF"/>
                </a:solidFill>
              </a14:hiddenFill>
            </a:ext>
          </a:extLst>
        </p:spPr>
      </p:pic>
      <p:sp>
        <p:nvSpPr>
          <p:cNvPr id="18" name="Content Placeholder 2"/>
          <p:cNvSpPr>
            <a:spLocks noGrp="1"/>
          </p:cNvSpPr>
          <p:nvPr>
            <p:ph idx="1"/>
          </p:nvPr>
        </p:nvSpPr>
        <p:spPr>
          <a:xfrm>
            <a:off x="1492955" y="1870668"/>
            <a:ext cx="8870247" cy="3577632"/>
          </a:xfrm>
        </p:spPr>
        <p:txBody>
          <a:bodyPr>
            <a:normAutofit fontScale="92500" lnSpcReduction="10000"/>
          </a:bodyPr>
          <a:lstStyle/>
          <a:p>
            <a:pPr marL="114300" indent="0">
              <a:buNone/>
            </a:pPr>
            <a:endParaRPr lang="en-US" sz="2800" dirty="0">
              <a:solidFill>
                <a:srgbClr val="0D347D"/>
              </a:solidFill>
            </a:endParaRPr>
          </a:p>
          <a:p>
            <a:pPr marL="114300" indent="0">
              <a:buNone/>
            </a:pPr>
            <a:r>
              <a:rPr lang="en-GB" sz="6000" b="1" dirty="0">
                <a:solidFill>
                  <a:srgbClr val="0D347D"/>
                </a:solidFill>
              </a:rPr>
              <a:t>23% </a:t>
            </a:r>
            <a:r>
              <a:rPr lang="en-GB" b="1" dirty="0">
                <a:solidFill>
                  <a:srgbClr val="0D347D"/>
                </a:solidFill>
              </a:rPr>
              <a:t>of respondents experienced </a:t>
            </a:r>
          </a:p>
          <a:p>
            <a:pPr marL="571500" indent="-457200"/>
            <a:r>
              <a:rPr lang="en-GB" b="1" dirty="0">
                <a:solidFill>
                  <a:srgbClr val="0D347D"/>
                </a:solidFill>
              </a:rPr>
              <a:t>Arrest</a:t>
            </a:r>
          </a:p>
          <a:p>
            <a:pPr marL="571500" indent="-457200"/>
            <a:r>
              <a:rPr lang="en-GB" b="1" dirty="0">
                <a:solidFill>
                  <a:srgbClr val="0D347D"/>
                </a:solidFill>
              </a:rPr>
              <a:t>Investigation</a:t>
            </a:r>
          </a:p>
          <a:p>
            <a:pPr marL="571500" indent="-457200"/>
            <a:r>
              <a:rPr lang="en-GB" b="1" dirty="0">
                <a:solidFill>
                  <a:srgbClr val="0D347D"/>
                </a:solidFill>
              </a:rPr>
              <a:t>Threat of prosecution </a:t>
            </a:r>
          </a:p>
          <a:p>
            <a:pPr marL="571500" indent="-457200"/>
            <a:r>
              <a:rPr lang="en-GB" b="1" dirty="0">
                <a:solidFill>
                  <a:srgbClr val="0D347D"/>
                </a:solidFill>
              </a:rPr>
              <a:t>Actual prosecution (civil or criminal)</a:t>
            </a:r>
          </a:p>
          <a:p>
            <a:pPr marL="114300" indent="0">
              <a:buNone/>
            </a:pPr>
            <a:endParaRPr lang="en-GB" sz="2400" dirty="0"/>
          </a:p>
          <a:p>
            <a:pPr marL="114300" indent="0">
              <a:buNone/>
            </a:pPr>
            <a:r>
              <a:rPr lang="en-GB" sz="2400" b="1" dirty="0">
                <a:solidFill>
                  <a:schemeClr val="tx2"/>
                </a:solidFill>
              </a:rPr>
              <a:t>under a number of laws.</a:t>
            </a:r>
            <a:endParaRPr lang="en-US" b="1" dirty="0">
              <a:solidFill>
                <a:schemeClr val="tx2"/>
              </a:solidFill>
            </a:endParaRPr>
          </a:p>
        </p:txBody>
      </p:sp>
      <p:sp>
        <p:nvSpPr>
          <p:cNvPr id="5" name="Espace réservé du numéro de diapositive 5"/>
          <p:cNvSpPr>
            <a:spLocks noGrp="1"/>
          </p:cNvSpPr>
          <p:nvPr>
            <p:ph type="sldNum" sz="quarter" idx="4"/>
          </p:nvPr>
        </p:nvSpPr>
        <p:spPr>
          <a:prstGeom prst="rect">
            <a:avLst/>
          </a:prstGeom>
        </p:spPr>
        <p:txBody>
          <a:bodyPr vert="horz" lIns="91440" tIns="45720" rIns="91440" bIns="45720" rtlCol="0" anchor="ctr"/>
          <a:lstStyle>
            <a:lvl1pPr algn="r">
              <a:defRPr sz="1000">
                <a:solidFill>
                  <a:schemeClr val="tx1">
                    <a:tint val="75000"/>
                  </a:schemeClr>
                </a:solidFill>
                <a:latin typeface="Century Gothic" charset="0"/>
                <a:ea typeface="Century Gothic" charset="0"/>
                <a:cs typeface="Century Gothic" charset="0"/>
              </a:defRPr>
            </a:lvl1pPr>
          </a:lstStyle>
          <a:p>
            <a:fld id="{E8716A00-CC3F-A24A-9B86-816E9CA7F4AC}" type="slidenum">
              <a:rPr lang="fr-FR" smtClean="0">
                <a:latin typeface="Arial Narrow" charset="0"/>
                <a:ea typeface="Arial Narrow" charset="0"/>
                <a:cs typeface="Arial Narrow" charset="0"/>
              </a:rPr>
              <a:pPr/>
              <a:t>11</a:t>
            </a:fld>
            <a:endParaRPr lang="fr-FR">
              <a:latin typeface="Arial Narrow" charset="0"/>
              <a:ea typeface="Arial Narrow" charset="0"/>
              <a:cs typeface="Arial Narrow" charset="0"/>
            </a:endParaRPr>
          </a:p>
        </p:txBody>
      </p:sp>
      <p:sp>
        <p:nvSpPr>
          <p:cNvPr id="8" name="Titre 2"/>
          <p:cNvSpPr txBox="1">
            <a:spLocks/>
          </p:cNvSpPr>
          <p:nvPr/>
        </p:nvSpPr>
        <p:spPr>
          <a:xfrm>
            <a:off x="5962899" y="274639"/>
            <a:ext cx="5619500" cy="504459"/>
          </a:xfrm>
          <a:prstGeom prst="rect">
            <a:avLst/>
          </a:prstGeom>
        </p:spPr>
        <p:txBody>
          <a:bodyPr vert="horz" lIns="91440" tIns="45720" rIns="91440" bIns="45720" rtlCol="0" anchor="ctr">
            <a:normAutofit/>
          </a:bodyPr>
          <a:lstStyle>
            <a:lvl1pPr algn="r" defTabSz="457200" rtl="0" eaLnBrk="1" latinLnBrk="0" hangingPunct="1">
              <a:spcBef>
                <a:spcPct val="0"/>
              </a:spcBef>
              <a:buNone/>
              <a:defRPr sz="1600" kern="1200">
                <a:solidFill>
                  <a:srgbClr val="FFFFFF"/>
                </a:solidFill>
                <a:latin typeface="+mj-lt"/>
                <a:ea typeface="+mj-ea"/>
                <a:cs typeface="+mj-cs"/>
              </a:defRPr>
            </a:lvl1pPr>
          </a:lstStyle>
          <a:p>
            <a:endParaRPr lang="fr-FR" sz="2400" dirty="0">
              <a:latin typeface="Arial Narrow" panose="020B0606020202030204" pitchFamily="34" charset="0"/>
              <a:ea typeface="Century Gothic" charset="0"/>
              <a:cs typeface="Century Gothic" charset="0"/>
            </a:endParaRPr>
          </a:p>
        </p:txBody>
      </p:sp>
      <p:sp>
        <p:nvSpPr>
          <p:cNvPr id="6" name="Prostokąt 5"/>
          <p:cNvSpPr/>
          <p:nvPr/>
        </p:nvSpPr>
        <p:spPr>
          <a:xfrm>
            <a:off x="0" y="5892153"/>
            <a:ext cx="12192000" cy="978333"/>
          </a:xfrm>
          <a:prstGeom prst="rect">
            <a:avLst/>
          </a:prstGeom>
          <a:solidFill>
            <a:srgbClr val="C555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0" name="Obraz 9"/>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860651" y="5879668"/>
            <a:ext cx="2319452" cy="978333"/>
          </a:xfrm>
          <a:prstGeom prst="rect">
            <a:avLst/>
          </a:prstGeom>
        </p:spPr>
      </p:pic>
      <p:sp>
        <p:nvSpPr>
          <p:cNvPr id="17" name="Title 1"/>
          <p:cNvSpPr txBox="1">
            <a:spLocks/>
          </p:cNvSpPr>
          <p:nvPr/>
        </p:nvSpPr>
        <p:spPr>
          <a:xfrm>
            <a:off x="812800" y="1177926"/>
            <a:ext cx="5283200" cy="5715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2">
                    <a:lumMod val="75000"/>
                  </a:schemeClr>
                </a:solidFill>
                <a:effectLst>
                  <a:glow rad="139700">
                    <a:schemeClr val="bg1">
                      <a:alpha val="40000"/>
                    </a:schemeClr>
                  </a:glow>
                </a:effectLst>
                <a:latin typeface="+mn-lt"/>
              </a:rPr>
              <a:t>Judicial intimidation</a:t>
            </a:r>
          </a:p>
        </p:txBody>
      </p:sp>
    </p:spTree>
    <p:extLst>
      <p:ext uri="{BB962C8B-B14F-4D97-AF65-F5344CB8AC3E}">
        <p14:creationId xmlns:p14="http://schemas.microsoft.com/office/powerpoint/2010/main" val="2355677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4"/>
          </p:nvPr>
        </p:nvSpPr>
        <p:spPr>
          <a:prstGeom prst="rect">
            <a:avLst/>
          </a:prstGeom>
        </p:spPr>
        <p:txBody>
          <a:bodyPr vert="horz" lIns="91440" tIns="45720" rIns="91440" bIns="45720" rtlCol="0" anchor="ctr"/>
          <a:lstStyle>
            <a:lvl1pPr algn="r">
              <a:defRPr sz="1000">
                <a:solidFill>
                  <a:schemeClr val="tx1">
                    <a:tint val="75000"/>
                  </a:schemeClr>
                </a:solidFill>
                <a:latin typeface="Century Gothic" charset="0"/>
                <a:ea typeface="Century Gothic" charset="0"/>
                <a:cs typeface="Century Gothic" charset="0"/>
              </a:defRPr>
            </a:lvl1pPr>
          </a:lstStyle>
          <a:p>
            <a:fld id="{E8716A00-CC3F-A24A-9B86-816E9CA7F4AC}" type="slidenum">
              <a:rPr lang="fr-FR" smtClean="0">
                <a:latin typeface="Arial Narrow" charset="0"/>
                <a:ea typeface="Arial Narrow" charset="0"/>
                <a:cs typeface="Arial Narrow" charset="0"/>
              </a:rPr>
              <a:pPr/>
              <a:t>12</a:t>
            </a:fld>
            <a:endParaRPr lang="fr-FR" dirty="0">
              <a:latin typeface="Arial Narrow" charset="0"/>
              <a:ea typeface="Arial Narrow" charset="0"/>
              <a:cs typeface="Arial Narrow" charset="0"/>
            </a:endParaRPr>
          </a:p>
        </p:txBody>
      </p:sp>
      <p:sp>
        <p:nvSpPr>
          <p:cNvPr id="8" name="Titre 2"/>
          <p:cNvSpPr txBox="1">
            <a:spLocks/>
          </p:cNvSpPr>
          <p:nvPr/>
        </p:nvSpPr>
        <p:spPr>
          <a:xfrm>
            <a:off x="5962899" y="274639"/>
            <a:ext cx="5619500" cy="504459"/>
          </a:xfrm>
          <a:prstGeom prst="rect">
            <a:avLst/>
          </a:prstGeom>
        </p:spPr>
        <p:txBody>
          <a:bodyPr vert="horz" lIns="91440" tIns="45720" rIns="91440" bIns="45720" rtlCol="0" anchor="ctr">
            <a:normAutofit/>
          </a:bodyPr>
          <a:lstStyle>
            <a:lvl1pPr algn="r" defTabSz="457200" rtl="0" eaLnBrk="1" latinLnBrk="0" hangingPunct="1">
              <a:spcBef>
                <a:spcPct val="0"/>
              </a:spcBef>
              <a:buNone/>
              <a:defRPr sz="1600" kern="1200">
                <a:solidFill>
                  <a:srgbClr val="FFFFFF"/>
                </a:solidFill>
                <a:latin typeface="+mj-lt"/>
                <a:ea typeface="+mj-ea"/>
                <a:cs typeface="+mj-cs"/>
              </a:defRPr>
            </a:lvl1pPr>
          </a:lstStyle>
          <a:p>
            <a:endParaRPr lang="fr-FR" sz="2400" dirty="0">
              <a:latin typeface="Arial Narrow" panose="020B0606020202030204" pitchFamily="34" charset="0"/>
              <a:ea typeface="Century Gothic" charset="0"/>
              <a:cs typeface="Century Gothic" charset="0"/>
            </a:endParaRPr>
          </a:p>
        </p:txBody>
      </p:sp>
      <p:sp>
        <p:nvSpPr>
          <p:cNvPr id="17" name="Title 1"/>
          <p:cNvSpPr txBox="1">
            <a:spLocks/>
          </p:cNvSpPr>
          <p:nvPr/>
        </p:nvSpPr>
        <p:spPr>
          <a:xfrm>
            <a:off x="812800" y="1177926"/>
            <a:ext cx="10007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a:solidFill>
                  <a:schemeClr val="accent2"/>
                </a:solidFill>
                <a:latin typeface="+mn-lt"/>
              </a:rPr>
              <a:t>Arrests, investigations, threats of  prosecution or prosecution, under…</a:t>
            </a:r>
            <a:endParaRPr lang="en-US" sz="3200" b="1" dirty="0">
              <a:solidFill>
                <a:schemeClr val="accent2"/>
              </a:solidFill>
              <a:latin typeface="+mn-lt"/>
            </a:endParaRPr>
          </a:p>
        </p:txBody>
      </p:sp>
      <p:graphicFrame>
        <p:nvGraphicFramePr>
          <p:cNvPr id="11" name="Chart 10"/>
          <p:cNvGraphicFramePr>
            <a:graphicFrameLocks/>
          </p:cNvGraphicFramePr>
          <p:nvPr>
            <p:extLst>
              <p:ext uri="{D42A27DB-BD31-4B8C-83A1-F6EECF244321}">
                <p14:modId xmlns:p14="http://schemas.microsoft.com/office/powerpoint/2010/main" val="58745068"/>
              </p:ext>
            </p:extLst>
          </p:nvPr>
        </p:nvGraphicFramePr>
        <p:xfrm>
          <a:off x="1066800" y="2320926"/>
          <a:ext cx="9550400" cy="42989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81982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2"/>
          <a:srcRect b="3049"/>
          <a:stretch/>
        </p:blipFill>
        <p:spPr>
          <a:xfrm>
            <a:off x="-1" y="0"/>
            <a:ext cx="11202799" cy="6844433"/>
          </a:xfrm>
        </p:spPr>
      </p:pic>
    </p:spTree>
    <p:extLst>
      <p:ext uri="{BB962C8B-B14F-4D97-AF65-F5344CB8AC3E}">
        <p14:creationId xmlns:p14="http://schemas.microsoft.com/office/powerpoint/2010/main" val="3665448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4"/>
          </p:nvPr>
        </p:nvSpPr>
        <p:spPr>
          <a:prstGeom prst="rect">
            <a:avLst/>
          </a:prstGeom>
        </p:spPr>
        <p:txBody>
          <a:bodyPr vert="horz" lIns="91440" tIns="45720" rIns="91440" bIns="45720" rtlCol="0" anchor="ctr"/>
          <a:lstStyle>
            <a:lvl1pPr algn="r">
              <a:defRPr sz="1000">
                <a:solidFill>
                  <a:schemeClr val="tx1">
                    <a:tint val="75000"/>
                  </a:schemeClr>
                </a:solidFill>
                <a:latin typeface="Century Gothic" charset="0"/>
                <a:ea typeface="Century Gothic" charset="0"/>
                <a:cs typeface="Century Gothic" charset="0"/>
              </a:defRPr>
            </a:lvl1pPr>
          </a:lstStyle>
          <a:p>
            <a:fld id="{E8716A00-CC3F-A24A-9B86-816E9CA7F4AC}" type="slidenum">
              <a:rPr lang="fr-FR" smtClean="0">
                <a:latin typeface="Arial Narrow" charset="0"/>
                <a:ea typeface="Arial Narrow" charset="0"/>
                <a:cs typeface="Arial Narrow" charset="0"/>
              </a:rPr>
              <a:pPr/>
              <a:t>14</a:t>
            </a:fld>
            <a:endParaRPr lang="fr-FR">
              <a:latin typeface="Arial Narrow" charset="0"/>
              <a:ea typeface="Arial Narrow" charset="0"/>
              <a:cs typeface="Arial Narrow" charset="0"/>
            </a:endParaRPr>
          </a:p>
        </p:txBody>
      </p:sp>
      <p:sp>
        <p:nvSpPr>
          <p:cNvPr id="8" name="Titre 2"/>
          <p:cNvSpPr txBox="1">
            <a:spLocks/>
          </p:cNvSpPr>
          <p:nvPr/>
        </p:nvSpPr>
        <p:spPr>
          <a:xfrm>
            <a:off x="5962899" y="274639"/>
            <a:ext cx="5619500" cy="504459"/>
          </a:xfrm>
          <a:prstGeom prst="rect">
            <a:avLst/>
          </a:prstGeom>
        </p:spPr>
        <p:txBody>
          <a:bodyPr vert="horz" lIns="91440" tIns="45720" rIns="91440" bIns="45720" rtlCol="0" anchor="ctr">
            <a:normAutofit/>
          </a:bodyPr>
          <a:lstStyle>
            <a:lvl1pPr algn="r" defTabSz="457200" rtl="0" eaLnBrk="1" latinLnBrk="0" hangingPunct="1">
              <a:spcBef>
                <a:spcPct val="0"/>
              </a:spcBef>
              <a:buNone/>
              <a:defRPr sz="1600" kern="1200">
                <a:solidFill>
                  <a:srgbClr val="FFFFFF"/>
                </a:solidFill>
                <a:latin typeface="+mj-lt"/>
                <a:ea typeface="+mj-ea"/>
                <a:cs typeface="+mj-cs"/>
              </a:defRPr>
            </a:lvl1pPr>
          </a:lstStyle>
          <a:p>
            <a:endParaRPr lang="fr-FR" sz="2400" dirty="0">
              <a:latin typeface="Arial Narrow" panose="020B0606020202030204" pitchFamily="34" charset="0"/>
              <a:ea typeface="Century Gothic" charset="0"/>
              <a:cs typeface="Century Gothic" charset="0"/>
            </a:endParaRPr>
          </a:p>
        </p:txBody>
      </p:sp>
      <p:sp>
        <p:nvSpPr>
          <p:cNvPr id="6" name="Prostokąt 5"/>
          <p:cNvSpPr/>
          <p:nvPr/>
        </p:nvSpPr>
        <p:spPr>
          <a:xfrm>
            <a:off x="0" y="5892153"/>
            <a:ext cx="12192000" cy="978333"/>
          </a:xfrm>
          <a:prstGeom prst="rect">
            <a:avLst/>
          </a:prstGeom>
          <a:solidFill>
            <a:srgbClr val="C555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0" name="Obraz 9"/>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131585" y="5892153"/>
            <a:ext cx="2319452" cy="978333"/>
          </a:xfrm>
          <a:prstGeom prst="rect">
            <a:avLst/>
          </a:prstGeom>
        </p:spPr>
      </p:pic>
      <p:sp>
        <p:nvSpPr>
          <p:cNvPr id="17" name="Title 1"/>
          <p:cNvSpPr txBox="1">
            <a:spLocks/>
          </p:cNvSpPr>
          <p:nvPr/>
        </p:nvSpPr>
        <p:spPr>
          <a:xfrm>
            <a:off x="812800" y="1339848"/>
            <a:ext cx="10007600" cy="9810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2"/>
                </a:solidFill>
                <a:latin typeface="+mn-lt"/>
              </a:rPr>
              <a:t>Of those who had experienced unwarranted interference</a:t>
            </a:r>
          </a:p>
        </p:txBody>
      </p:sp>
      <p:sp>
        <p:nvSpPr>
          <p:cNvPr id="7" name="Content Placeholder 2"/>
          <p:cNvSpPr>
            <a:spLocks noGrp="1"/>
          </p:cNvSpPr>
          <p:nvPr/>
        </p:nvSpPr>
        <p:spPr>
          <a:xfrm>
            <a:off x="812799" y="1943100"/>
            <a:ext cx="10527695" cy="3835400"/>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sz="3200" b="1" dirty="0">
                <a:solidFill>
                  <a:srgbClr val="0D347D"/>
                </a:solidFill>
              </a:rPr>
              <a:t>28%</a:t>
            </a:r>
            <a:r>
              <a:rPr lang="en-US" sz="3200" dirty="0">
                <a:solidFill>
                  <a:srgbClr val="0D347D"/>
                </a:solidFill>
              </a:rPr>
              <a:t> of respondents did not report the unwarranted interference to the </a:t>
            </a:r>
            <a:r>
              <a:rPr lang="en-US" sz="3200" b="1" dirty="0">
                <a:solidFill>
                  <a:srgbClr val="0D347D"/>
                </a:solidFill>
              </a:rPr>
              <a:t>company</a:t>
            </a:r>
            <a:r>
              <a:rPr lang="en-US" sz="3200" dirty="0">
                <a:solidFill>
                  <a:srgbClr val="0D347D"/>
                </a:solidFill>
              </a:rPr>
              <a:t> in which they worked;</a:t>
            </a:r>
          </a:p>
          <a:p>
            <a:r>
              <a:rPr lang="en-US" sz="3200" b="1" dirty="0">
                <a:solidFill>
                  <a:srgbClr val="0D347D"/>
                </a:solidFill>
              </a:rPr>
              <a:t>57% </a:t>
            </a:r>
            <a:r>
              <a:rPr lang="en-US" sz="3200" dirty="0">
                <a:solidFill>
                  <a:srgbClr val="0D347D"/>
                </a:solidFill>
              </a:rPr>
              <a:t>did not report it to the </a:t>
            </a:r>
            <a:r>
              <a:rPr lang="en-US" sz="3200" b="1" dirty="0">
                <a:solidFill>
                  <a:srgbClr val="0D347D"/>
                </a:solidFill>
              </a:rPr>
              <a:t>police</a:t>
            </a:r>
            <a:r>
              <a:rPr lang="en-US" sz="3200" dirty="0">
                <a:solidFill>
                  <a:srgbClr val="0D347D"/>
                </a:solidFill>
              </a:rPr>
              <a:t> </a:t>
            </a:r>
            <a:r>
              <a:rPr lang="en-GB" sz="3200" dirty="0">
                <a:solidFill>
                  <a:srgbClr val="0D347D"/>
                </a:solidFill>
              </a:rPr>
              <a:t>and of those who did report it, </a:t>
            </a:r>
            <a:r>
              <a:rPr lang="en-GB" sz="3200" b="1" dirty="0">
                <a:solidFill>
                  <a:srgbClr val="0D347D"/>
                </a:solidFill>
              </a:rPr>
              <a:t>23%</a:t>
            </a:r>
            <a:r>
              <a:rPr lang="en-GB" sz="3200" dirty="0">
                <a:solidFill>
                  <a:srgbClr val="0D347D"/>
                </a:solidFill>
              </a:rPr>
              <a:t> were </a:t>
            </a:r>
            <a:r>
              <a:rPr lang="en-GB" sz="3200" b="1" dirty="0">
                <a:solidFill>
                  <a:srgbClr val="0D347D"/>
                </a:solidFill>
              </a:rPr>
              <a:t>not satisfied</a:t>
            </a:r>
            <a:r>
              <a:rPr lang="en-GB" sz="3200" dirty="0">
                <a:solidFill>
                  <a:srgbClr val="0D347D"/>
                </a:solidFill>
              </a:rPr>
              <a:t> with the police response;</a:t>
            </a:r>
          </a:p>
          <a:p>
            <a:r>
              <a:rPr lang="en-GB" sz="3200" dirty="0">
                <a:solidFill>
                  <a:srgbClr val="0D347D"/>
                </a:solidFill>
              </a:rPr>
              <a:t> </a:t>
            </a:r>
            <a:r>
              <a:rPr lang="en-US" sz="3200" dirty="0">
                <a:solidFill>
                  <a:srgbClr val="0D347D"/>
                </a:solidFill>
              </a:rPr>
              <a:t>Among those who belonged to a union, </a:t>
            </a:r>
            <a:r>
              <a:rPr lang="en-US" sz="3200" b="1" dirty="0">
                <a:solidFill>
                  <a:srgbClr val="0D347D"/>
                </a:solidFill>
              </a:rPr>
              <a:t>40%</a:t>
            </a:r>
            <a:r>
              <a:rPr lang="en-US" sz="3200" dirty="0">
                <a:solidFill>
                  <a:srgbClr val="0D347D"/>
                </a:solidFill>
              </a:rPr>
              <a:t> did not report it to their </a:t>
            </a:r>
            <a:r>
              <a:rPr lang="en-US" sz="3200" b="1" dirty="0">
                <a:solidFill>
                  <a:srgbClr val="0D347D"/>
                </a:solidFill>
              </a:rPr>
              <a:t>union</a:t>
            </a:r>
            <a:r>
              <a:rPr lang="en-US" sz="3200" dirty="0">
                <a:solidFill>
                  <a:srgbClr val="0D347D"/>
                </a:solidFill>
              </a:rPr>
              <a:t>;</a:t>
            </a:r>
          </a:p>
          <a:p>
            <a:r>
              <a:rPr lang="en-US" sz="3200" dirty="0">
                <a:solidFill>
                  <a:srgbClr val="0D347D"/>
                </a:solidFill>
              </a:rPr>
              <a:t> </a:t>
            </a:r>
            <a:r>
              <a:rPr lang="en-US" sz="3200" b="1" dirty="0">
                <a:solidFill>
                  <a:srgbClr val="0D347D"/>
                </a:solidFill>
              </a:rPr>
              <a:t>28%</a:t>
            </a:r>
            <a:r>
              <a:rPr lang="en-US" sz="3200" dirty="0">
                <a:solidFill>
                  <a:srgbClr val="0D347D"/>
                </a:solidFill>
              </a:rPr>
              <a:t> did not feel that they were adequately supported.</a:t>
            </a:r>
          </a:p>
          <a:p>
            <a:endParaRPr lang="en-US" dirty="0">
              <a:solidFill>
                <a:srgbClr val="0D347D"/>
              </a:solidFill>
            </a:endParaRPr>
          </a:p>
        </p:txBody>
      </p:sp>
    </p:spTree>
    <p:extLst>
      <p:ext uri="{BB962C8B-B14F-4D97-AF65-F5344CB8AC3E}">
        <p14:creationId xmlns:p14="http://schemas.microsoft.com/office/powerpoint/2010/main" val="485299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Worried about safety</a:t>
            </a:r>
            <a:r>
              <a:rPr lang="is-IS" dirty="0"/>
              <a: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75486531"/>
              </p:ext>
            </p:extLst>
          </p:nvPr>
        </p:nvGraphicFramePr>
        <p:xfrm>
          <a:off x="1939364" y="2113311"/>
          <a:ext cx="6773334" cy="4145857"/>
        </p:xfrm>
        <a:graphic>
          <a:graphicData uri="http://schemas.openxmlformats.org/drawingml/2006/table">
            <a:tbl>
              <a:tblPr firstRow="1" bandRow="1">
                <a:tableStyleId>{5C22544A-7EE6-4342-B048-85BDC9FD1C3A}</a:tableStyleId>
              </a:tblPr>
              <a:tblGrid>
                <a:gridCol w="3386667">
                  <a:extLst>
                    <a:ext uri="{9D8B030D-6E8A-4147-A177-3AD203B41FA5}">
                      <a16:colId xmlns:a16="http://schemas.microsoft.com/office/drawing/2014/main" val="20000"/>
                    </a:ext>
                  </a:extLst>
                </a:gridCol>
                <a:gridCol w="3386667">
                  <a:extLst>
                    <a:ext uri="{9D8B030D-6E8A-4147-A177-3AD203B41FA5}">
                      <a16:colId xmlns:a16="http://schemas.microsoft.com/office/drawing/2014/main" val="20001"/>
                    </a:ext>
                  </a:extLst>
                </a:gridCol>
              </a:tblGrid>
              <a:tr h="801519">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I worry a lot / I worry somewhat</a:t>
                      </a:r>
                    </a:p>
                    <a:p>
                      <a:endParaRPr lang="en-US" sz="2400" dirty="0"/>
                    </a:p>
                  </a:txBody>
                  <a:tcPr/>
                </a:tc>
                <a:extLst>
                  <a:ext uri="{0D108BD9-81ED-4DB2-BD59-A6C34878D82A}">
                    <a16:rowId xmlns:a16="http://schemas.microsoft.com/office/drawing/2014/main" val="10000"/>
                  </a:ext>
                </a:extLst>
              </a:tr>
              <a:tr h="812651">
                <a:tc>
                  <a:txBody>
                    <a:bodyPr/>
                    <a:lstStyle/>
                    <a:p>
                      <a:r>
                        <a:rPr lang="en-US" sz="2400" dirty="0"/>
                        <a:t>Worried about personal safety</a:t>
                      </a:r>
                    </a:p>
                  </a:txBody>
                  <a:tcPr/>
                </a:tc>
                <a:tc>
                  <a:txBody>
                    <a:bodyPr/>
                    <a:lstStyle/>
                    <a:p>
                      <a:r>
                        <a:rPr lang="en-US" sz="2400" dirty="0"/>
                        <a:t>38%</a:t>
                      </a:r>
                    </a:p>
                    <a:p>
                      <a:endParaRPr lang="en-US" sz="2400" dirty="0"/>
                    </a:p>
                    <a:p>
                      <a:endParaRPr lang="en-US" sz="2400" dirty="0"/>
                    </a:p>
                    <a:p>
                      <a:endParaRPr lang="en-US" sz="2400" dirty="0"/>
                    </a:p>
                  </a:txBody>
                  <a:tcPr/>
                </a:tc>
                <a:extLst>
                  <a:ext uri="{0D108BD9-81ED-4DB2-BD59-A6C34878D82A}">
                    <a16:rowId xmlns:a16="http://schemas.microsoft.com/office/drawing/2014/main" val="10001"/>
                  </a:ext>
                </a:extLst>
              </a:tr>
              <a:tr h="1402657">
                <a:tc>
                  <a:txBody>
                    <a:bodyPr/>
                    <a:lstStyle/>
                    <a:p>
                      <a:r>
                        <a:rPr lang="en-US" sz="2400" dirty="0"/>
                        <a:t>Worried about friends’ and family’s safety</a:t>
                      </a:r>
                    </a:p>
                  </a:txBody>
                  <a:tcPr/>
                </a:tc>
                <a:tc>
                  <a:txBody>
                    <a:bodyPr/>
                    <a:lstStyle/>
                    <a:p>
                      <a:r>
                        <a:rPr lang="en-US" sz="2400" dirty="0"/>
                        <a:t>39%</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0549740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4"/>
          </p:nvPr>
        </p:nvSpPr>
        <p:spPr>
          <a:prstGeom prst="rect">
            <a:avLst/>
          </a:prstGeom>
        </p:spPr>
        <p:txBody>
          <a:bodyPr vert="horz" lIns="91440" tIns="45720" rIns="91440" bIns="45720" rtlCol="0" anchor="ctr"/>
          <a:lstStyle>
            <a:lvl1pPr algn="r">
              <a:defRPr sz="1000">
                <a:solidFill>
                  <a:schemeClr val="tx1">
                    <a:tint val="75000"/>
                  </a:schemeClr>
                </a:solidFill>
                <a:latin typeface="Century Gothic" charset="0"/>
                <a:ea typeface="Century Gothic" charset="0"/>
                <a:cs typeface="Century Gothic" charset="0"/>
              </a:defRPr>
            </a:lvl1pPr>
          </a:lstStyle>
          <a:p>
            <a:fld id="{E8716A00-CC3F-A24A-9B86-816E9CA7F4AC}" type="slidenum">
              <a:rPr lang="fr-FR" smtClean="0">
                <a:latin typeface="Arial Narrow" charset="0"/>
                <a:ea typeface="Arial Narrow" charset="0"/>
                <a:cs typeface="Arial Narrow" charset="0"/>
              </a:rPr>
              <a:pPr/>
              <a:t>16</a:t>
            </a:fld>
            <a:endParaRPr lang="fr-FR">
              <a:latin typeface="Arial Narrow" charset="0"/>
              <a:ea typeface="Arial Narrow" charset="0"/>
              <a:cs typeface="Arial Narrow" charset="0"/>
            </a:endParaRPr>
          </a:p>
        </p:txBody>
      </p:sp>
      <p:sp>
        <p:nvSpPr>
          <p:cNvPr id="8" name="Titre 2"/>
          <p:cNvSpPr txBox="1">
            <a:spLocks/>
          </p:cNvSpPr>
          <p:nvPr/>
        </p:nvSpPr>
        <p:spPr>
          <a:xfrm>
            <a:off x="5962899" y="274639"/>
            <a:ext cx="5619500" cy="504459"/>
          </a:xfrm>
          <a:prstGeom prst="rect">
            <a:avLst/>
          </a:prstGeom>
        </p:spPr>
        <p:txBody>
          <a:bodyPr vert="horz" lIns="91440" tIns="45720" rIns="91440" bIns="45720" rtlCol="0" anchor="ctr">
            <a:normAutofit/>
          </a:bodyPr>
          <a:lstStyle>
            <a:lvl1pPr algn="r" defTabSz="457200" rtl="0" eaLnBrk="1" latinLnBrk="0" hangingPunct="1">
              <a:spcBef>
                <a:spcPct val="0"/>
              </a:spcBef>
              <a:buNone/>
              <a:defRPr sz="1600" kern="1200">
                <a:solidFill>
                  <a:srgbClr val="FFFFFF"/>
                </a:solidFill>
                <a:latin typeface="+mj-lt"/>
                <a:ea typeface="+mj-ea"/>
                <a:cs typeface="+mj-cs"/>
              </a:defRPr>
            </a:lvl1pPr>
          </a:lstStyle>
          <a:p>
            <a:endParaRPr lang="fr-FR" sz="2400" dirty="0">
              <a:latin typeface="Arial Narrow" panose="020B0606020202030204" pitchFamily="34" charset="0"/>
              <a:ea typeface="Century Gothic" charset="0"/>
              <a:cs typeface="Century Gothic" charset="0"/>
            </a:endParaRPr>
          </a:p>
        </p:txBody>
      </p:sp>
      <p:sp>
        <p:nvSpPr>
          <p:cNvPr id="6" name="Prostokąt 5"/>
          <p:cNvSpPr/>
          <p:nvPr/>
        </p:nvSpPr>
        <p:spPr>
          <a:xfrm>
            <a:off x="0" y="5892153"/>
            <a:ext cx="12192000" cy="978333"/>
          </a:xfrm>
          <a:prstGeom prst="rect">
            <a:avLst/>
          </a:prstGeom>
          <a:solidFill>
            <a:srgbClr val="C555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0" name="Obraz 9"/>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654085" y="5901700"/>
            <a:ext cx="2319452" cy="978333"/>
          </a:xfrm>
          <a:prstGeom prst="rect">
            <a:avLst/>
          </a:prstGeom>
        </p:spPr>
      </p:pic>
      <p:sp>
        <p:nvSpPr>
          <p:cNvPr id="17" name="Title 1"/>
          <p:cNvSpPr txBox="1">
            <a:spLocks/>
          </p:cNvSpPr>
          <p:nvPr/>
        </p:nvSpPr>
        <p:spPr>
          <a:xfrm>
            <a:off x="812799" y="1265011"/>
            <a:ext cx="10392228" cy="69441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2"/>
                </a:solidFill>
                <a:latin typeface="+mn-lt"/>
              </a:rPr>
              <a:t>Perception of likelihood of </a:t>
            </a:r>
            <a:r>
              <a:rPr lang="mr-IN" sz="3200" b="1" dirty="0">
                <a:solidFill>
                  <a:schemeClr val="accent2"/>
                </a:solidFill>
                <a:latin typeface="+mn-lt"/>
              </a:rPr>
              <a:t>……</a:t>
            </a:r>
            <a:endParaRPr lang="en-US" sz="3200" b="1" dirty="0">
              <a:solidFill>
                <a:schemeClr val="accent2"/>
              </a:solidFill>
              <a:latin typeface="+mn-lt"/>
            </a:endParaRPr>
          </a:p>
        </p:txBody>
      </p:sp>
      <p:pic>
        <p:nvPicPr>
          <p:cNvPr id="7" name="Picture 6"/>
          <p:cNvPicPr/>
          <p:nvPr/>
        </p:nvPicPr>
        <p:blipFill>
          <a:blip r:embed="rId3">
            <a:extLst>
              <a:ext uri="{28A0092B-C50C-407E-A947-70E740481C1C}">
                <a14:useLocalDpi xmlns:a14="http://schemas.microsoft.com/office/drawing/2010/main"/>
              </a:ext>
            </a:extLst>
          </a:blip>
          <a:srcRect/>
          <a:stretch>
            <a:fillRect/>
          </a:stretch>
        </p:blipFill>
        <p:spPr bwMode="auto">
          <a:xfrm>
            <a:off x="280354" y="2320927"/>
            <a:ext cx="11037674" cy="3425031"/>
          </a:xfrm>
          <a:prstGeom prst="rect">
            <a:avLst/>
          </a:prstGeom>
          <a:noFill/>
        </p:spPr>
      </p:pic>
    </p:spTree>
    <p:extLst>
      <p:ext uri="{BB962C8B-B14F-4D97-AF65-F5344CB8AC3E}">
        <p14:creationId xmlns:p14="http://schemas.microsoft.com/office/powerpoint/2010/main" val="4297675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hotographe, Reporter, L'Homme, Personne, Portrait"/>
          <p:cNvPicPr>
            <a:picLocks noChangeAspect="1" noChangeArrowheads="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b="23714"/>
          <a:stretch/>
        </p:blipFill>
        <p:spPr bwMode="auto">
          <a:xfrm>
            <a:off x="0" y="871174"/>
            <a:ext cx="12192000" cy="5020979"/>
          </a:xfrm>
          <a:prstGeom prst="rect">
            <a:avLst/>
          </a:prstGeom>
          <a:noFill/>
          <a:extLst>
            <a:ext uri="{909E8E84-426E-40dd-AFC4-6F175D3DCCD1}">
              <a14:hiddenFill xmlns:a14="http://schemas.microsoft.com/office/drawing/2010/main" xmlns="">
                <a:solidFill>
                  <a:srgbClr val="FFFFFF"/>
                </a:solidFill>
              </a14:hiddenFill>
            </a:ext>
          </a:extLst>
        </p:spPr>
      </p:pic>
      <p:sp>
        <p:nvSpPr>
          <p:cNvPr id="9" name="Content Placeholder 2"/>
          <p:cNvSpPr>
            <a:spLocks noGrp="1"/>
          </p:cNvSpPr>
          <p:nvPr>
            <p:ph idx="1"/>
          </p:nvPr>
        </p:nvSpPr>
        <p:spPr>
          <a:xfrm>
            <a:off x="1066800" y="2085975"/>
            <a:ext cx="11125200" cy="4010025"/>
          </a:xfrm>
        </p:spPr>
        <p:txBody>
          <a:bodyPr>
            <a:normAutofit/>
          </a:bodyPr>
          <a:lstStyle/>
          <a:p>
            <a:r>
              <a:rPr lang="en-GB" sz="3200" b="1" dirty="0">
                <a:solidFill>
                  <a:schemeClr val="accent1">
                    <a:lumMod val="75000"/>
                  </a:schemeClr>
                </a:solidFill>
              </a:rPr>
              <a:t>Stress 64%</a:t>
            </a:r>
          </a:p>
          <a:p>
            <a:r>
              <a:rPr lang="en-GB" sz="3200" b="1" dirty="0">
                <a:solidFill>
                  <a:schemeClr val="accent1">
                    <a:lumMod val="75000"/>
                  </a:schemeClr>
                </a:solidFill>
              </a:rPr>
              <a:t>Anxiety 47%</a:t>
            </a:r>
          </a:p>
          <a:p>
            <a:r>
              <a:rPr lang="en-GB" sz="3200" b="1" dirty="0">
                <a:solidFill>
                  <a:schemeClr val="accent1">
                    <a:lumMod val="75000"/>
                  </a:schemeClr>
                </a:solidFill>
              </a:rPr>
              <a:t>Fear for personal </a:t>
            </a:r>
            <a:br>
              <a:rPr lang="en-GB" sz="3200" b="1" dirty="0">
                <a:solidFill>
                  <a:schemeClr val="accent1">
                    <a:lumMod val="75000"/>
                  </a:schemeClr>
                </a:solidFill>
              </a:rPr>
            </a:br>
            <a:r>
              <a:rPr lang="en-GB" sz="3200" b="1" dirty="0">
                <a:solidFill>
                  <a:schemeClr val="accent1">
                    <a:lumMod val="75000"/>
                  </a:schemeClr>
                </a:solidFill>
              </a:rPr>
              <a:t>safety 27%</a:t>
            </a:r>
          </a:p>
          <a:p>
            <a:r>
              <a:rPr lang="en-GB" sz="3200" b="1" dirty="0">
                <a:solidFill>
                  <a:schemeClr val="accent1">
                    <a:lumMod val="75000"/>
                  </a:schemeClr>
                </a:solidFill>
              </a:rPr>
              <a:t>Depression 24%</a:t>
            </a:r>
          </a:p>
          <a:p>
            <a:r>
              <a:rPr lang="en-GB" sz="3200" b="1" dirty="0">
                <a:solidFill>
                  <a:schemeClr val="accent1">
                    <a:lumMod val="75000"/>
                  </a:schemeClr>
                </a:solidFill>
              </a:rPr>
              <a:t>Burn-out 15%</a:t>
            </a:r>
            <a:endParaRPr lang="en-US" sz="3200" b="1" dirty="0">
              <a:solidFill>
                <a:schemeClr val="accent1">
                  <a:lumMod val="75000"/>
                </a:schemeClr>
              </a:solidFill>
            </a:endParaRPr>
          </a:p>
          <a:p>
            <a:endParaRPr lang="en-US" sz="4000" dirty="0">
              <a:solidFill>
                <a:schemeClr val="accent1">
                  <a:lumMod val="75000"/>
                </a:schemeClr>
              </a:solidFill>
            </a:endParaRPr>
          </a:p>
        </p:txBody>
      </p:sp>
      <p:sp>
        <p:nvSpPr>
          <p:cNvPr id="5" name="Espace réservé du numéro de diapositive 5"/>
          <p:cNvSpPr>
            <a:spLocks noGrp="1"/>
          </p:cNvSpPr>
          <p:nvPr>
            <p:ph type="sldNum" sz="quarter" idx="4"/>
          </p:nvPr>
        </p:nvSpPr>
        <p:spPr>
          <a:prstGeom prst="rect">
            <a:avLst/>
          </a:prstGeom>
        </p:spPr>
        <p:txBody>
          <a:bodyPr vert="horz" lIns="91440" tIns="45720" rIns="91440" bIns="45720" rtlCol="0" anchor="ctr"/>
          <a:lstStyle>
            <a:lvl1pPr algn="r">
              <a:defRPr sz="1000">
                <a:solidFill>
                  <a:schemeClr val="tx1">
                    <a:tint val="75000"/>
                  </a:schemeClr>
                </a:solidFill>
                <a:latin typeface="Century Gothic" charset="0"/>
                <a:ea typeface="Century Gothic" charset="0"/>
                <a:cs typeface="Century Gothic" charset="0"/>
              </a:defRPr>
            </a:lvl1pPr>
          </a:lstStyle>
          <a:p>
            <a:fld id="{E8716A00-CC3F-A24A-9B86-816E9CA7F4AC}" type="slidenum">
              <a:rPr lang="fr-FR" smtClean="0">
                <a:latin typeface="Arial Narrow" charset="0"/>
                <a:ea typeface="Arial Narrow" charset="0"/>
                <a:cs typeface="Arial Narrow" charset="0"/>
              </a:rPr>
              <a:pPr/>
              <a:t>17</a:t>
            </a:fld>
            <a:endParaRPr lang="fr-FR">
              <a:latin typeface="Arial Narrow" charset="0"/>
              <a:ea typeface="Arial Narrow" charset="0"/>
              <a:cs typeface="Arial Narrow" charset="0"/>
            </a:endParaRPr>
          </a:p>
        </p:txBody>
      </p:sp>
      <p:sp>
        <p:nvSpPr>
          <p:cNvPr id="8" name="Titre 2"/>
          <p:cNvSpPr txBox="1">
            <a:spLocks/>
          </p:cNvSpPr>
          <p:nvPr/>
        </p:nvSpPr>
        <p:spPr>
          <a:xfrm>
            <a:off x="5962899" y="274639"/>
            <a:ext cx="5619500" cy="504459"/>
          </a:xfrm>
          <a:prstGeom prst="rect">
            <a:avLst/>
          </a:prstGeom>
        </p:spPr>
        <p:txBody>
          <a:bodyPr vert="horz" lIns="91440" tIns="45720" rIns="91440" bIns="45720" rtlCol="0" anchor="ctr">
            <a:normAutofit/>
          </a:bodyPr>
          <a:lstStyle>
            <a:lvl1pPr algn="r" defTabSz="457200" rtl="0" eaLnBrk="1" latinLnBrk="0" hangingPunct="1">
              <a:spcBef>
                <a:spcPct val="0"/>
              </a:spcBef>
              <a:buNone/>
              <a:defRPr sz="1600" kern="1200">
                <a:solidFill>
                  <a:srgbClr val="FFFFFF"/>
                </a:solidFill>
                <a:latin typeface="+mj-lt"/>
                <a:ea typeface="+mj-ea"/>
                <a:cs typeface="+mj-cs"/>
              </a:defRPr>
            </a:lvl1pPr>
          </a:lstStyle>
          <a:p>
            <a:endParaRPr lang="fr-FR" sz="2400" dirty="0">
              <a:latin typeface="Arial Narrow" panose="020B0606020202030204" pitchFamily="34" charset="0"/>
              <a:ea typeface="Century Gothic" charset="0"/>
              <a:cs typeface="Century Gothic" charset="0"/>
            </a:endParaRPr>
          </a:p>
        </p:txBody>
      </p:sp>
      <p:sp>
        <p:nvSpPr>
          <p:cNvPr id="6" name="Prostokąt 5"/>
          <p:cNvSpPr/>
          <p:nvPr/>
        </p:nvSpPr>
        <p:spPr>
          <a:xfrm>
            <a:off x="0" y="5892153"/>
            <a:ext cx="12192000" cy="978333"/>
          </a:xfrm>
          <a:prstGeom prst="rect">
            <a:avLst/>
          </a:prstGeom>
          <a:solidFill>
            <a:srgbClr val="C555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0" name="Obraz 9"/>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312079" y="5892153"/>
            <a:ext cx="2319452" cy="978333"/>
          </a:xfrm>
          <a:prstGeom prst="rect">
            <a:avLst/>
          </a:prstGeom>
        </p:spPr>
      </p:pic>
      <p:sp>
        <p:nvSpPr>
          <p:cNvPr id="17" name="Title 1"/>
          <p:cNvSpPr txBox="1">
            <a:spLocks/>
          </p:cNvSpPr>
          <p:nvPr/>
        </p:nvSpPr>
        <p:spPr>
          <a:xfrm>
            <a:off x="812800" y="1177926"/>
            <a:ext cx="10007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2"/>
                </a:solidFill>
                <a:latin typeface="+mn-lt"/>
              </a:rPr>
              <a:t>Psychological repercussions of unwarranted interference</a:t>
            </a:r>
          </a:p>
        </p:txBody>
      </p:sp>
    </p:spTree>
    <p:extLst>
      <p:ext uri="{BB962C8B-B14F-4D97-AF65-F5344CB8AC3E}">
        <p14:creationId xmlns:p14="http://schemas.microsoft.com/office/powerpoint/2010/main" val="34222725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Photographe, Reporter, L'Homme, Personne, Portrait"/>
          <p:cNvPicPr>
            <a:picLocks noChangeAspect="1" noChangeArrowheads="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b="23714"/>
          <a:stretch/>
        </p:blipFill>
        <p:spPr bwMode="auto">
          <a:xfrm>
            <a:off x="13657" y="871174"/>
            <a:ext cx="12192000" cy="5020979"/>
          </a:xfrm>
          <a:prstGeom prst="rect">
            <a:avLst/>
          </a:prstGeom>
          <a:noFill/>
          <a:extLst>
            <a:ext uri="{909E8E84-426E-40dd-AFC4-6F175D3DCCD1}">
              <a14:hiddenFill xmlns:a14="http://schemas.microsoft.com/office/drawing/2010/main" xmlns="">
                <a:solidFill>
                  <a:srgbClr val="FFFFFF"/>
                </a:solidFill>
              </a14:hiddenFill>
            </a:ext>
          </a:extLst>
        </p:spPr>
      </p:pic>
      <p:sp>
        <p:nvSpPr>
          <p:cNvPr id="9" name="Content Placeholder 2"/>
          <p:cNvSpPr>
            <a:spLocks noGrp="1"/>
          </p:cNvSpPr>
          <p:nvPr>
            <p:ph idx="1"/>
          </p:nvPr>
        </p:nvSpPr>
        <p:spPr>
          <a:xfrm>
            <a:off x="717799" y="2320927"/>
            <a:ext cx="3747935" cy="2514601"/>
          </a:xfrm>
        </p:spPr>
        <p:txBody>
          <a:bodyPr>
            <a:normAutofit/>
          </a:bodyPr>
          <a:lstStyle/>
          <a:p>
            <a:pPr marL="0" indent="0">
              <a:buNone/>
            </a:pPr>
            <a:r>
              <a:rPr lang="en-GB" sz="5400" b="1" dirty="0">
                <a:solidFill>
                  <a:schemeClr val="accent1">
                    <a:lumMod val="75000"/>
                  </a:schemeClr>
                </a:solidFill>
              </a:rPr>
              <a:t>40% </a:t>
            </a:r>
            <a:br>
              <a:rPr lang="en-GB" sz="3200" b="1" dirty="0">
                <a:solidFill>
                  <a:schemeClr val="accent1">
                    <a:lumMod val="75000"/>
                  </a:schemeClr>
                </a:solidFill>
              </a:rPr>
            </a:br>
            <a:r>
              <a:rPr lang="en-GB" sz="3200" b="1" dirty="0">
                <a:solidFill>
                  <a:schemeClr val="accent1">
                    <a:lumMod val="75000"/>
                  </a:schemeClr>
                </a:solidFill>
              </a:rPr>
              <a:t>personal </a:t>
            </a:r>
            <a:br>
              <a:rPr lang="en-GB" sz="3200" b="1" dirty="0">
                <a:solidFill>
                  <a:schemeClr val="accent1">
                    <a:lumMod val="75000"/>
                  </a:schemeClr>
                </a:solidFill>
              </a:rPr>
            </a:br>
            <a:r>
              <a:rPr lang="en-GB" sz="3200" b="1" dirty="0">
                <a:solidFill>
                  <a:schemeClr val="accent1">
                    <a:lumMod val="75000"/>
                  </a:schemeClr>
                </a:solidFill>
              </a:rPr>
              <a:t>life was affected</a:t>
            </a:r>
          </a:p>
          <a:p>
            <a:pPr marL="0" indent="0">
              <a:buNone/>
            </a:pPr>
            <a:r>
              <a:rPr lang="en-GB" sz="3200" b="1" dirty="0">
                <a:solidFill>
                  <a:schemeClr val="accent1">
                    <a:lumMod val="75000"/>
                  </a:schemeClr>
                </a:solidFill>
              </a:rPr>
              <a:t>	</a:t>
            </a:r>
            <a:endParaRPr lang="en-US" sz="4000" dirty="0">
              <a:solidFill>
                <a:schemeClr val="accent2"/>
              </a:solidFill>
            </a:endParaRPr>
          </a:p>
        </p:txBody>
      </p:sp>
      <p:sp>
        <p:nvSpPr>
          <p:cNvPr id="5" name="Espace réservé du numéro de diapositive 5"/>
          <p:cNvSpPr>
            <a:spLocks noGrp="1"/>
          </p:cNvSpPr>
          <p:nvPr>
            <p:ph type="sldNum" sz="quarter" idx="4"/>
          </p:nvPr>
        </p:nvSpPr>
        <p:spPr>
          <a:prstGeom prst="rect">
            <a:avLst/>
          </a:prstGeom>
        </p:spPr>
        <p:txBody>
          <a:bodyPr vert="horz" lIns="91440" tIns="45720" rIns="91440" bIns="45720" rtlCol="0" anchor="ctr"/>
          <a:lstStyle>
            <a:lvl1pPr algn="r">
              <a:defRPr sz="1000">
                <a:solidFill>
                  <a:schemeClr val="tx1">
                    <a:tint val="75000"/>
                  </a:schemeClr>
                </a:solidFill>
                <a:latin typeface="Century Gothic" charset="0"/>
                <a:ea typeface="Century Gothic" charset="0"/>
                <a:cs typeface="Century Gothic" charset="0"/>
              </a:defRPr>
            </a:lvl1pPr>
          </a:lstStyle>
          <a:p>
            <a:fld id="{E8716A00-CC3F-A24A-9B86-816E9CA7F4AC}" type="slidenum">
              <a:rPr lang="fr-FR" smtClean="0">
                <a:latin typeface="Arial Narrow" charset="0"/>
                <a:ea typeface="Arial Narrow" charset="0"/>
                <a:cs typeface="Arial Narrow" charset="0"/>
              </a:rPr>
              <a:pPr/>
              <a:t>18</a:t>
            </a:fld>
            <a:endParaRPr lang="fr-FR">
              <a:latin typeface="Arial Narrow" charset="0"/>
              <a:ea typeface="Arial Narrow" charset="0"/>
              <a:cs typeface="Arial Narrow" charset="0"/>
            </a:endParaRPr>
          </a:p>
        </p:txBody>
      </p:sp>
      <p:sp>
        <p:nvSpPr>
          <p:cNvPr id="8" name="Titre 2"/>
          <p:cNvSpPr txBox="1">
            <a:spLocks/>
          </p:cNvSpPr>
          <p:nvPr/>
        </p:nvSpPr>
        <p:spPr>
          <a:xfrm>
            <a:off x="5962899" y="274639"/>
            <a:ext cx="5619500" cy="504459"/>
          </a:xfrm>
          <a:prstGeom prst="rect">
            <a:avLst/>
          </a:prstGeom>
        </p:spPr>
        <p:txBody>
          <a:bodyPr vert="horz" lIns="91440" tIns="45720" rIns="91440" bIns="45720" rtlCol="0" anchor="ctr">
            <a:normAutofit/>
          </a:bodyPr>
          <a:lstStyle>
            <a:lvl1pPr algn="r" defTabSz="457200" rtl="0" eaLnBrk="1" latinLnBrk="0" hangingPunct="1">
              <a:spcBef>
                <a:spcPct val="0"/>
              </a:spcBef>
              <a:buNone/>
              <a:defRPr sz="1600" kern="1200">
                <a:solidFill>
                  <a:srgbClr val="FFFFFF"/>
                </a:solidFill>
                <a:latin typeface="+mj-lt"/>
                <a:ea typeface="+mj-ea"/>
                <a:cs typeface="+mj-cs"/>
              </a:defRPr>
            </a:lvl1pPr>
          </a:lstStyle>
          <a:p>
            <a:endParaRPr lang="fr-FR" sz="2400" dirty="0">
              <a:latin typeface="Arial Narrow" panose="020B0606020202030204" pitchFamily="34" charset="0"/>
              <a:ea typeface="Century Gothic" charset="0"/>
              <a:cs typeface="Century Gothic" charset="0"/>
            </a:endParaRPr>
          </a:p>
        </p:txBody>
      </p:sp>
      <p:sp>
        <p:nvSpPr>
          <p:cNvPr id="6" name="Prostokąt 5"/>
          <p:cNvSpPr/>
          <p:nvPr/>
        </p:nvSpPr>
        <p:spPr>
          <a:xfrm>
            <a:off x="0" y="5892153"/>
            <a:ext cx="12192000" cy="978333"/>
          </a:xfrm>
          <a:prstGeom prst="rect">
            <a:avLst/>
          </a:prstGeom>
          <a:solidFill>
            <a:srgbClr val="C555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0" name="Obraz 9"/>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643447" y="5892153"/>
            <a:ext cx="2319452" cy="978333"/>
          </a:xfrm>
          <a:prstGeom prst="rect">
            <a:avLst/>
          </a:prstGeom>
        </p:spPr>
      </p:pic>
      <p:sp>
        <p:nvSpPr>
          <p:cNvPr id="17" name="Title 1"/>
          <p:cNvSpPr txBox="1">
            <a:spLocks/>
          </p:cNvSpPr>
          <p:nvPr/>
        </p:nvSpPr>
        <p:spPr>
          <a:xfrm>
            <a:off x="717799" y="1177926"/>
            <a:ext cx="10007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2"/>
                </a:solidFill>
                <a:latin typeface="+mn-lt"/>
              </a:rPr>
              <a:t>Impact of unwarranted interference</a:t>
            </a:r>
          </a:p>
        </p:txBody>
      </p:sp>
      <p:sp>
        <p:nvSpPr>
          <p:cNvPr id="2" name="Rectangle 1"/>
          <p:cNvSpPr/>
          <p:nvPr/>
        </p:nvSpPr>
        <p:spPr>
          <a:xfrm>
            <a:off x="5298790" y="3407946"/>
            <a:ext cx="4711555" cy="1479892"/>
          </a:xfrm>
          <a:prstGeom prst="rect">
            <a:avLst/>
          </a:prstGeom>
        </p:spPr>
        <p:txBody>
          <a:bodyPr wrap="square">
            <a:spAutoFit/>
          </a:bodyPr>
          <a:lstStyle/>
          <a:p>
            <a:pPr>
              <a:lnSpc>
                <a:spcPts val="5400"/>
              </a:lnSpc>
            </a:pPr>
            <a:r>
              <a:rPr lang="en-GB" sz="8000" b="1" dirty="0">
                <a:solidFill>
                  <a:schemeClr val="accent2"/>
                </a:solidFill>
              </a:rPr>
              <a:t>37% </a:t>
            </a:r>
            <a:br>
              <a:rPr lang="en-GB" b="1" dirty="0">
                <a:solidFill>
                  <a:schemeClr val="accent2"/>
                </a:solidFill>
              </a:rPr>
            </a:br>
            <a:r>
              <a:rPr lang="en-GB" sz="4600" b="1" dirty="0">
                <a:solidFill>
                  <a:schemeClr val="accent2"/>
                </a:solidFill>
              </a:rPr>
              <a:t>work was affected</a:t>
            </a:r>
            <a:endParaRPr lang="en-US" sz="4600" dirty="0">
              <a:solidFill>
                <a:schemeClr val="accent2"/>
              </a:solidFill>
            </a:endParaRPr>
          </a:p>
        </p:txBody>
      </p:sp>
    </p:spTree>
    <p:extLst>
      <p:ext uri="{BB962C8B-B14F-4D97-AF65-F5344CB8AC3E}">
        <p14:creationId xmlns:p14="http://schemas.microsoft.com/office/powerpoint/2010/main" val="18816436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4"/>
          </p:nvPr>
        </p:nvSpPr>
        <p:spPr>
          <a:prstGeom prst="rect">
            <a:avLst/>
          </a:prstGeom>
        </p:spPr>
        <p:txBody>
          <a:bodyPr vert="horz" lIns="91440" tIns="45720" rIns="91440" bIns="45720" rtlCol="0" anchor="ctr"/>
          <a:lstStyle>
            <a:lvl1pPr algn="r">
              <a:defRPr sz="1000">
                <a:solidFill>
                  <a:schemeClr val="tx1">
                    <a:tint val="75000"/>
                  </a:schemeClr>
                </a:solidFill>
                <a:latin typeface="Century Gothic" charset="0"/>
                <a:ea typeface="Century Gothic" charset="0"/>
                <a:cs typeface="Century Gothic" charset="0"/>
              </a:defRPr>
            </a:lvl1pPr>
          </a:lstStyle>
          <a:p>
            <a:fld id="{E8716A00-CC3F-A24A-9B86-816E9CA7F4AC}" type="slidenum">
              <a:rPr lang="fr-FR" smtClean="0">
                <a:latin typeface="Arial Narrow" charset="0"/>
                <a:ea typeface="Arial Narrow" charset="0"/>
                <a:cs typeface="Arial Narrow" charset="0"/>
              </a:rPr>
              <a:pPr/>
              <a:t>19</a:t>
            </a:fld>
            <a:endParaRPr lang="fr-FR">
              <a:latin typeface="Arial Narrow" charset="0"/>
              <a:ea typeface="Arial Narrow" charset="0"/>
              <a:cs typeface="Arial Narrow" charset="0"/>
            </a:endParaRPr>
          </a:p>
        </p:txBody>
      </p:sp>
      <p:sp>
        <p:nvSpPr>
          <p:cNvPr id="8" name="Titre 2"/>
          <p:cNvSpPr txBox="1">
            <a:spLocks/>
          </p:cNvSpPr>
          <p:nvPr/>
        </p:nvSpPr>
        <p:spPr>
          <a:xfrm>
            <a:off x="5962899" y="274639"/>
            <a:ext cx="5619500" cy="504459"/>
          </a:xfrm>
          <a:prstGeom prst="rect">
            <a:avLst/>
          </a:prstGeom>
        </p:spPr>
        <p:txBody>
          <a:bodyPr vert="horz" lIns="91440" tIns="45720" rIns="91440" bIns="45720" rtlCol="0" anchor="ctr">
            <a:normAutofit/>
          </a:bodyPr>
          <a:lstStyle>
            <a:lvl1pPr algn="r" defTabSz="457200" rtl="0" eaLnBrk="1" latinLnBrk="0" hangingPunct="1">
              <a:spcBef>
                <a:spcPct val="0"/>
              </a:spcBef>
              <a:buNone/>
              <a:defRPr sz="1600" kern="1200">
                <a:solidFill>
                  <a:srgbClr val="FFFFFF"/>
                </a:solidFill>
                <a:latin typeface="+mj-lt"/>
                <a:ea typeface="+mj-ea"/>
                <a:cs typeface="+mj-cs"/>
              </a:defRPr>
            </a:lvl1pPr>
          </a:lstStyle>
          <a:p>
            <a:endParaRPr lang="fr-FR" sz="2400" dirty="0">
              <a:latin typeface="Arial Narrow" panose="020B0606020202030204" pitchFamily="34" charset="0"/>
              <a:ea typeface="Century Gothic" charset="0"/>
              <a:cs typeface="Century Gothic" charset="0"/>
            </a:endParaRPr>
          </a:p>
        </p:txBody>
      </p:sp>
      <p:sp>
        <p:nvSpPr>
          <p:cNvPr id="6" name="Prostokąt 5"/>
          <p:cNvSpPr/>
          <p:nvPr/>
        </p:nvSpPr>
        <p:spPr>
          <a:xfrm>
            <a:off x="0" y="5892153"/>
            <a:ext cx="12192000" cy="978333"/>
          </a:xfrm>
          <a:prstGeom prst="rect">
            <a:avLst/>
          </a:prstGeom>
          <a:solidFill>
            <a:srgbClr val="C555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0" name="Obraz 9"/>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021874" y="5892153"/>
            <a:ext cx="2319452" cy="978333"/>
          </a:xfrm>
          <a:prstGeom prst="rect">
            <a:avLst/>
          </a:prstGeom>
        </p:spPr>
      </p:pic>
      <p:sp>
        <p:nvSpPr>
          <p:cNvPr id="17" name="Title 1"/>
          <p:cNvSpPr txBox="1">
            <a:spLocks/>
          </p:cNvSpPr>
          <p:nvPr/>
        </p:nvSpPr>
        <p:spPr>
          <a:xfrm>
            <a:off x="812800" y="1177926"/>
            <a:ext cx="10007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2"/>
                </a:solidFill>
                <a:latin typeface="+mn-lt"/>
              </a:rPr>
              <a:t>Resulting self-censorship trend:</a:t>
            </a:r>
          </a:p>
        </p:txBody>
      </p:sp>
      <p:sp>
        <p:nvSpPr>
          <p:cNvPr id="7" name="Content Placeholder 2"/>
          <p:cNvSpPr>
            <a:spLocks noGrp="1"/>
          </p:cNvSpPr>
          <p:nvPr/>
        </p:nvSpPr>
        <p:spPr>
          <a:xfrm>
            <a:off x="812802" y="1749427"/>
            <a:ext cx="9550399" cy="3943581"/>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indent="-342900">
              <a:lnSpc>
                <a:spcPts val="3200"/>
              </a:lnSpc>
            </a:pPr>
            <a:endParaRPr lang="en-US" sz="2400" i="1" dirty="0">
              <a:solidFill>
                <a:schemeClr val="accent1">
                  <a:lumMod val="75000"/>
                </a:schemeClr>
              </a:solidFill>
            </a:endParaRPr>
          </a:p>
          <a:p>
            <a:pPr indent="-342900">
              <a:lnSpc>
                <a:spcPts val="3200"/>
              </a:lnSpc>
            </a:pPr>
            <a:r>
              <a:rPr lang="en-US" sz="2400" i="1" dirty="0">
                <a:solidFill>
                  <a:schemeClr val="accent1">
                    <a:lumMod val="75000"/>
                  </a:schemeClr>
                </a:solidFill>
              </a:rPr>
              <a:t>“</a:t>
            </a:r>
            <a:r>
              <a:rPr lang="en-US" sz="2400" b="1" i="1" dirty="0">
                <a:solidFill>
                  <a:schemeClr val="accent1">
                    <a:lumMod val="75000"/>
                  </a:schemeClr>
                </a:solidFill>
              </a:rPr>
              <a:t>nervousness about doing more reporting on the same theme”; </a:t>
            </a:r>
            <a:r>
              <a:rPr lang="en-US" sz="2400" i="1" dirty="0">
                <a:solidFill>
                  <a:schemeClr val="accent1">
                    <a:lumMod val="75000"/>
                  </a:schemeClr>
                </a:solidFill>
              </a:rPr>
              <a:t> </a:t>
            </a:r>
          </a:p>
          <a:p>
            <a:pPr indent="-342900">
              <a:lnSpc>
                <a:spcPts val="3200"/>
              </a:lnSpc>
            </a:pPr>
            <a:r>
              <a:rPr lang="en-US" sz="2400" b="1" i="1" dirty="0">
                <a:solidFill>
                  <a:schemeClr val="accent1">
                    <a:lumMod val="75000"/>
                  </a:schemeClr>
                </a:solidFill>
              </a:rPr>
              <a:t>“changed the lead and focus of a story from an individual within the organisation to the organisation itself</a:t>
            </a:r>
            <a:r>
              <a:rPr lang="en-US" sz="2400" i="1" dirty="0">
                <a:solidFill>
                  <a:schemeClr val="accent1">
                    <a:lumMod val="75000"/>
                  </a:schemeClr>
                </a:solidFill>
              </a:rPr>
              <a:t>”</a:t>
            </a:r>
            <a:endParaRPr lang="en-US" sz="2400" b="1" i="1" dirty="0">
              <a:solidFill>
                <a:schemeClr val="accent1">
                  <a:lumMod val="75000"/>
                </a:schemeClr>
              </a:solidFill>
            </a:endParaRPr>
          </a:p>
          <a:p>
            <a:pPr indent="-342900">
              <a:lnSpc>
                <a:spcPts val="3200"/>
              </a:lnSpc>
            </a:pPr>
            <a:r>
              <a:rPr lang="en-US" sz="2400" i="1" dirty="0">
                <a:solidFill>
                  <a:schemeClr val="accent1">
                    <a:lumMod val="75000"/>
                  </a:schemeClr>
                </a:solidFill>
              </a:rPr>
              <a:t>“</a:t>
            </a:r>
            <a:r>
              <a:rPr lang="en-US" sz="2400" b="1" i="1" dirty="0">
                <a:solidFill>
                  <a:schemeClr val="accent1">
                    <a:lumMod val="75000"/>
                  </a:schemeClr>
                </a:solidFill>
              </a:rPr>
              <a:t>I double checked my science and left some data out”;</a:t>
            </a:r>
            <a:r>
              <a:rPr lang="en-US" sz="2400" i="1" dirty="0">
                <a:solidFill>
                  <a:schemeClr val="accent1">
                    <a:lumMod val="75000"/>
                  </a:schemeClr>
                </a:solidFill>
              </a:rPr>
              <a:t> </a:t>
            </a:r>
          </a:p>
          <a:p>
            <a:pPr indent="-342900">
              <a:lnSpc>
                <a:spcPts val="3200"/>
              </a:lnSpc>
            </a:pPr>
            <a:r>
              <a:rPr lang="en-US" sz="2400" i="1" dirty="0">
                <a:solidFill>
                  <a:schemeClr val="accent1">
                    <a:lumMod val="75000"/>
                  </a:schemeClr>
                </a:solidFill>
              </a:rPr>
              <a:t> “</a:t>
            </a:r>
            <a:r>
              <a:rPr lang="en-US" sz="2400" b="1" i="1" dirty="0">
                <a:solidFill>
                  <a:schemeClr val="accent1">
                    <a:lumMod val="75000"/>
                  </a:schemeClr>
                </a:solidFill>
              </a:rPr>
              <a:t>little bit reserved with other “powerful” stories”; </a:t>
            </a:r>
            <a:endParaRPr lang="en-US" sz="2400" i="1" dirty="0">
              <a:solidFill>
                <a:schemeClr val="accent1">
                  <a:lumMod val="75000"/>
                </a:schemeClr>
              </a:solidFill>
            </a:endParaRPr>
          </a:p>
          <a:p>
            <a:pPr indent="-342900">
              <a:lnSpc>
                <a:spcPts val="3200"/>
              </a:lnSpc>
            </a:pPr>
            <a:r>
              <a:rPr lang="en-US" sz="2400" b="1" i="1" dirty="0">
                <a:solidFill>
                  <a:schemeClr val="accent1">
                    <a:lumMod val="75000"/>
                  </a:schemeClr>
                </a:solidFill>
              </a:rPr>
              <a:t> “not being able to report all the facts at hand”.</a:t>
            </a:r>
          </a:p>
          <a:p>
            <a:pPr marL="0" indent="0">
              <a:buNone/>
            </a:pPr>
            <a:endParaRPr lang="en-US" b="1" dirty="0"/>
          </a:p>
        </p:txBody>
      </p:sp>
    </p:spTree>
    <p:extLst>
      <p:ext uri="{BB962C8B-B14F-4D97-AF65-F5344CB8AC3E}">
        <p14:creationId xmlns:p14="http://schemas.microsoft.com/office/powerpoint/2010/main" val="1676599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Journalists</a:t>
            </a:r>
          </a:p>
        </p:txBody>
      </p:sp>
      <p:sp>
        <p:nvSpPr>
          <p:cNvPr id="3" name="Content Placeholder 2"/>
          <p:cNvSpPr>
            <a:spLocks noGrp="1"/>
          </p:cNvSpPr>
          <p:nvPr>
            <p:ph idx="1"/>
          </p:nvPr>
        </p:nvSpPr>
        <p:spPr/>
        <p:txBody>
          <a:bodyPr>
            <a:normAutofit/>
          </a:bodyPr>
          <a:lstStyle/>
          <a:p>
            <a:endParaRPr lang="en-GB" sz="3200" dirty="0"/>
          </a:p>
          <a:p>
            <a:r>
              <a:rPr lang="en-GB" sz="3200" dirty="0">
                <a:solidFill>
                  <a:srgbClr val="1F497D"/>
                </a:solidFill>
              </a:rPr>
              <a:t>enable public debate</a:t>
            </a:r>
          </a:p>
          <a:p>
            <a:r>
              <a:rPr lang="en-GB" sz="3200" dirty="0">
                <a:solidFill>
                  <a:srgbClr val="1F497D"/>
                </a:solidFill>
              </a:rPr>
              <a:t>act as public watchdogs</a:t>
            </a:r>
          </a:p>
          <a:p>
            <a:r>
              <a:rPr lang="en-GB" sz="3200" dirty="0">
                <a:solidFill>
                  <a:srgbClr val="1F497D"/>
                </a:solidFill>
              </a:rPr>
              <a:t>inform on matters of public interest </a:t>
            </a:r>
          </a:p>
          <a:p>
            <a:r>
              <a:rPr lang="en-GB" sz="3200" dirty="0">
                <a:solidFill>
                  <a:srgbClr val="1F497D"/>
                </a:solidFill>
              </a:rPr>
              <a:t>hold those high in the power structures to account</a:t>
            </a:r>
          </a:p>
          <a:p>
            <a:r>
              <a:rPr lang="en-GB" sz="3200" dirty="0">
                <a:solidFill>
                  <a:srgbClr val="1F497D"/>
                </a:solidFill>
              </a:rPr>
              <a:t>ensure citizens’ access to the process of governance</a:t>
            </a:r>
            <a:endParaRPr lang="en-US" sz="3200" dirty="0">
              <a:solidFill>
                <a:srgbClr val="1F497D"/>
              </a:solidFill>
            </a:endParaRPr>
          </a:p>
        </p:txBody>
      </p:sp>
    </p:spTree>
    <p:extLst>
      <p:ext uri="{BB962C8B-B14F-4D97-AF65-F5344CB8AC3E}">
        <p14:creationId xmlns:p14="http://schemas.microsoft.com/office/powerpoint/2010/main" val="27539791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1"/>
          </p:nvPr>
        </p:nvSpPr>
        <p:spPr>
          <a:xfrm>
            <a:off x="812801" y="3682345"/>
            <a:ext cx="2745607" cy="2514601"/>
          </a:xfrm>
        </p:spPr>
        <p:txBody>
          <a:bodyPr>
            <a:normAutofit fontScale="92500" lnSpcReduction="10000"/>
          </a:bodyPr>
          <a:lstStyle/>
          <a:p>
            <a:pPr marL="0" indent="0">
              <a:buNone/>
            </a:pPr>
            <a:r>
              <a:rPr lang="en-GB" sz="5400" b="1" dirty="0">
                <a:solidFill>
                  <a:schemeClr val="accent2"/>
                </a:solidFill>
              </a:rPr>
              <a:t>31% </a:t>
            </a:r>
            <a:br>
              <a:rPr lang="en-GB" sz="3200" b="1" dirty="0">
                <a:solidFill>
                  <a:schemeClr val="accent2"/>
                </a:solidFill>
              </a:rPr>
            </a:br>
            <a:r>
              <a:rPr lang="en-GB" sz="3200" b="1" dirty="0">
                <a:solidFill>
                  <a:schemeClr val="accent2"/>
                </a:solidFill>
              </a:rPr>
              <a:t>tone down sensitive, critical stories</a:t>
            </a:r>
          </a:p>
          <a:p>
            <a:pPr marL="0" indent="0">
              <a:buNone/>
            </a:pPr>
            <a:r>
              <a:rPr lang="en-GB" sz="3200" b="1" dirty="0">
                <a:solidFill>
                  <a:schemeClr val="accent2"/>
                </a:solidFill>
              </a:rPr>
              <a:t>	</a:t>
            </a:r>
            <a:endParaRPr lang="en-US" sz="4000" dirty="0">
              <a:solidFill>
                <a:schemeClr val="accent2"/>
              </a:solidFill>
            </a:endParaRPr>
          </a:p>
        </p:txBody>
      </p:sp>
      <p:sp>
        <p:nvSpPr>
          <p:cNvPr id="5" name="Espace réservé du numéro de diapositive 5"/>
          <p:cNvSpPr>
            <a:spLocks noGrp="1"/>
          </p:cNvSpPr>
          <p:nvPr>
            <p:ph type="sldNum" sz="quarter" idx="4"/>
          </p:nvPr>
        </p:nvSpPr>
        <p:spPr>
          <a:prstGeom prst="rect">
            <a:avLst/>
          </a:prstGeom>
        </p:spPr>
        <p:txBody>
          <a:bodyPr vert="horz" lIns="91440" tIns="45720" rIns="91440" bIns="45720" rtlCol="0" anchor="ctr"/>
          <a:lstStyle>
            <a:lvl1pPr algn="r">
              <a:defRPr sz="1000">
                <a:solidFill>
                  <a:schemeClr val="tx1">
                    <a:tint val="75000"/>
                  </a:schemeClr>
                </a:solidFill>
                <a:latin typeface="Century Gothic" charset="0"/>
                <a:ea typeface="Century Gothic" charset="0"/>
                <a:cs typeface="Century Gothic" charset="0"/>
              </a:defRPr>
            </a:lvl1pPr>
          </a:lstStyle>
          <a:p>
            <a:fld id="{E8716A00-CC3F-A24A-9B86-816E9CA7F4AC}" type="slidenum">
              <a:rPr lang="fr-FR" smtClean="0">
                <a:latin typeface="Arial Narrow" charset="0"/>
                <a:ea typeface="Arial Narrow" charset="0"/>
                <a:cs typeface="Arial Narrow" charset="0"/>
              </a:rPr>
              <a:pPr/>
              <a:t>20</a:t>
            </a:fld>
            <a:endParaRPr lang="fr-FR">
              <a:latin typeface="Arial Narrow" charset="0"/>
              <a:ea typeface="Arial Narrow" charset="0"/>
              <a:cs typeface="Arial Narrow" charset="0"/>
            </a:endParaRPr>
          </a:p>
        </p:txBody>
      </p:sp>
      <p:sp>
        <p:nvSpPr>
          <p:cNvPr id="8" name="Titre 2"/>
          <p:cNvSpPr txBox="1">
            <a:spLocks/>
          </p:cNvSpPr>
          <p:nvPr/>
        </p:nvSpPr>
        <p:spPr>
          <a:xfrm>
            <a:off x="5962899" y="274639"/>
            <a:ext cx="5619500" cy="504459"/>
          </a:xfrm>
          <a:prstGeom prst="rect">
            <a:avLst/>
          </a:prstGeom>
        </p:spPr>
        <p:txBody>
          <a:bodyPr vert="horz" lIns="91440" tIns="45720" rIns="91440" bIns="45720" rtlCol="0" anchor="ctr">
            <a:normAutofit/>
          </a:bodyPr>
          <a:lstStyle>
            <a:lvl1pPr algn="r" defTabSz="457200" rtl="0" eaLnBrk="1" latinLnBrk="0" hangingPunct="1">
              <a:spcBef>
                <a:spcPct val="0"/>
              </a:spcBef>
              <a:buNone/>
              <a:defRPr sz="1600" kern="1200">
                <a:solidFill>
                  <a:srgbClr val="FFFFFF"/>
                </a:solidFill>
                <a:latin typeface="+mj-lt"/>
                <a:ea typeface="+mj-ea"/>
                <a:cs typeface="+mj-cs"/>
              </a:defRPr>
            </a:lvl1pPr>
          </a:lstStyle>
          <a:p>
            <a:endParaRPr lang="fr-FR" sz="2400" dirty="0">
              <a:latin typeface="Arial Narrow" panose="020B0606020202030204" pitchFamily="34" charset="0"/>
              <a:ea typeface="Century Gothic" charset="0"/>
              <a:cs typeface="Century Gothic" charset="0"/>
            </a:endParaRPr>
          </a:p>
        </p:txBody>
      </p:sp>
      <p:sp>
        <p:nvSpPr>
          <p:cNvPr id="6" name="Prostokąt 5"/>
          <p:cNvSpPr/>
          <p:nvPr/>
        </p:nvSpPr>
        <p:spPr>
          <a:xfrm>
            <a:off x="0" y="5892153"/>
            <a:ext cx="12192000" cy="978333"/>
          </a:xfrm>
          <a:prstGeom prst="rect">
            <a:avLst/>
          </a:prstGeom>
          <a:solidFill>
            <a:srgbClr val="C555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0" name="Obraz 9"/>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508942" y="5892153"/>
            <a:ext cx="2319452" cy="978333"/>
          </a:xfrm>
          <a:prstGeom prst="rect">
            <a:avLst/>
          </a:prstGeom>
        </p:spPr>
      </p:pic>
      <p:sp>
        <p:nvSpPr>
          <p:cNvPr id="17" name="Title 1"/>
          <p:cNvSpPr txBox="1">
            <a:spLocks/>
          </p:cNvSpPr>
          <p:nvPr/>
        </p:nvSpPr>
        <p:spPr>
          <a:xfrm>
            <a:off x="812802" y="1177926"/>
            <a:ext cx="3928533" cy="139382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2"/>
                </a:solidFill>
                <a:latin typeface="+mn-lt"/>
              </a:rPr>
              <a:t>Self censorship</a:t>
            </a:r>
          </a:p>
        </p:txBody>
      </p:sp>
      <p:sp>
        <p:nvSpPr>
          <p:cNvPr id="12" name="Content Placeholder 2"/>
          <p:cNvSpPr txBox="1">
            <a:spLocks/>
          </p:cNvSpPr>
          <p:nvPr/>
        </p:nvSpPr>
        <p:spPr>
          <a:xfrm>
            <a:off x="6513850" y="1247775"/>
            <a:ext cx="3461665" cy="25146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GB" sz="5400" b="1" dirty="0">
                <a:solidFill>
                  <a:schemeClr val="accent2"/>
                </a:solidFill>
              </a:rPr>
              <a:t>23% </a:t>
            </a:r>
            <a:br>
              <a:rPr lang="en-GB" sz="3200" b="1" dirty="0">
                <a:solidFill>
                  <a:schemeClr val="accent2"/>
                </a:solidFill>
              </a:rPr>
            </a:br>
            <a:r>
              <a:rPr lang="en-GB" sz="3200" b="1" dirty="0">
                <a:solidFill>
                  <a:schemeClr val="accent2"/>
                </a:solidFill>
              </a:rPr>
              <a:t>withhold information</a:t>
            </a:r>
          </a:p>
          <a:p>
            <a:pPr marL="0" indent="0">
              <a:buFont typeface="Arial"/>
              <a:buNone/>
            </a:pPr>
            <a:r>
              <a:rPr lang="en-GB" sz="3200" b="1" dirty="0">
                <a:solidFill>
                  <a:schemeClr val="accent2"/>
                </a:solidFill>
              </a:rPr>
              <a:t>	</a:t>
            </a:r>
            <a:endParaRPr lang="en-US" sz="4000" dirty="0">
              <a:solidFill>
                <a:schemeClr val="accent2"/>
              </a:solidFill>
            </a:endParaRPr>
          </a:p>
        </p:txBody>
      </p:sp>
      <p:sp>
        <p:nvSpPr>
          <p:cNvPr id="13" name="Content Placeholder 2"/>
          <p:cNvSpPr txBox="1">
            <a:spLocks/>
          </p:cNvSpPr>
          <p:nvPr/>
        </p:nvSpPr>
        <p:spPr>
          <a:xfrm>
            <a:off x="8501733" y="3377551"/>
            <a:ext cx="3080667" cy="251460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GB" sz="5400" b="1" dirty="0">
                <a:solidFill>
                  <a:schemeClr val="accent2"/>
                </a:solidFill>
              </a:rPr>
              <a:t>15% </a:t>
            </a:r>
            <a:br>
              <a:rPr lang="en-GB" sz="3200" b="1" dirty="0">
                <a:solidFill>
                  <a:schemeClr val="accent2"/>
                </a:solidFill>
              </a:rPr>
            </a:br>
            <a:r>
              <a:rPr lang="en-GB" sz="3200" b="1" dirty="0">
                <a:solidFill>
                  <a:schemeClr val="accent2"/>
                </a:solidFill>
              </a:rPr>
              <a:t>abandon sensitive critical stories</a:t>
            </a:r>
          </a:p>
          <a:p>
            <a:pPr marL="0" indent="0">
              <a:buFont typeface="Arial"/>
              <a:buNone/>
            </a:pPr>
            <a:r>
              <a:rPr lang="en-GB" sz="3200" b="1" dirty="0">
                <a:solidFill>
                  <a:schemeClr val="accent2"/>
                </a:solidFill>
              </a:rPr>
              <a:t>	</a:t>
            </a:r>
            <a:endParaRPr lang="en-US" sz="4000" dirty="0">
              <a:solidFill>
                <a:schemeClr val="accent2"/>
              </a:solidFill>
            </a:endParaRPr>
          </a:p>
        </p:txBody>
      </p:sp>
      <p:sp>
        <p:nvSpPr>
          <p:cNvPr id="14" name="Content Placeholder 2"/>
          <p:cNvSpPr txBox="1">
            <a:spLocks/>
          </p:cNvSpPr>
          <p:nvPr/>
        </p:nvSpPr>
        <p:spPr>
          <a:xfrm>
            <a:off x="4386282" y="3091799"/>
            <a:ext cx="3153233" cy="25146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GB" sz="5400" b="1" dirty="0">
                <a:solidFill>
                  <a:schemeClr val="accent2"/>
                </a:solidFill>
              </a:rPr>
              <a:t>19% </a:t>
            </a:r>
            <a:br>
              <a:rPr lang="en-GB" sz="3200" b="1" dirty="0">
                <a:solidFill>
                  <a:schemeClr val="accent2"/>
                </a:solidFill>
              </a:rPr>
            </a:br>
            <a:r>
              <a:rPr lang="en-GB" sz="3200" b="1" dirty="0">
                <a:solidFill>
                  <a:schemeClr val="accent2"/>
                </a:solidFill>
              </a:rPr>
              <a:t>shape content to suit company’s interest</a:t>
            </a:r>
            <a:endParaRPr lang="en-US" sz="4000" dirty="0">
              <a:solidFill>
                <a:schemeClr val="accent2"/>
              </a:solidFill>
            </a:endParaRPr>
          </a:p>
        </p:txBody>
      </p:sp>
    </p:spTree>
    <p:extLst>
      <p:ext uri="{BB962C8B-B14F-4D97-AF65-F5344CB8AC3E}">
        <p14:creationId xmlns:p14="http://schemas.microsoft.com/office/powerpoint/2010/main" val="32773217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4"/>
          </p:nvPr>
        </p:nvSpPr>
        <p:spPr>
          <a:prstGeom prst="rect">
            <a:avLst/>
          </a:prstGeom>
        </p:spPr>
        <p:txBody>
          <a:bodyPr vert="horz" lIns="91440" tIns="45720" rIns="91440" bIns="45720" rtlCol="0" anchor="ctr"/>
          <a:lstStyle>
            <a:lvl1pPr algn="r">
              <a:defRPr sz="1000">
                <a:solidFill>
                  <a:schemeClr val="tx1">
                    <a:tint val="75000"/>
                  </a:schemeClr>
                </a:solidFill>
                <a:latin typeface="Century Gothic" charset="0"/>
                <a:ea typeface="Century Gothic" charset="0"/>
                <a:cs typeface="Century Gothic" charset="0"/>
              </a:defRPr>
            </a:lvl1pPr>
          </a:lstStyle>
          <a:p>
            <a:fld id="{E8716A00-CC3F-A24A-9B86-816E9CA7F4AC}" type="slidenum">
              <a:rPr lang="fr-FR" smtClean="0">
                <a:latin typeface="Arial Narrow" charset="0"/>
                <a:ea typeface="Arial Narrow" charset="0"/>
                <a:cs typeface="Arial Narrow" charset="0"/>
              </a:rPr>
              <a:pPr/>
              <a:t>21</a:t>
            </a:fld>
            <a:endParaRPr lang="fr-FR">
              <a:latin typeface="Arial Narrow" charset="0"/>
              <a:ea typeface="Arial Narrow" charset="0"/>
              <a:cs typeface="Arial Narrow" charset="0"/>
            </a:endParaRPr>
          </a:p>
        </p:txBody>
      </p:sp>
      <p:sp>
        <p:nvSpPr>
          <p:cNvPr id="8" name="Titre 2"/>
          <p:cNvSpPr txBox="1">
            <a:spLocks/>
          </p:cNvSpPr>
          <p:nvPr/>
        </p:nvSpPr>
        <p:spPr>
          <a:xfrm>
            <a:off x="5962899" y="274639"/>
            <a:ext cx="5619500" cy="504459"/>
          </a:xfrm>
          <a:prstGeom prst="rect">
            <a:avLst/>
          </a:prstGeom>
        </p:spPr>
        <p:txBody>
          <a:bodyPr vert="horz" lIns="91440" tIns="45720" rIns="91440" bIns="45720" rtlCol="0" anchor="ctr">
            <a:normAutofit/>
          </a:bodyPr>
          <a:lstStyle>
            <a:lvl1pPr algn="r" defTabSz="457200" rtl="0" eaLnBrk="1" latinLnBrk="0" hangingPunct="1">
              <a:spcBef>
                <a:spcPct val="0"/>
              </a:spcBef>
              <a:buNone/>
              <a:defRPr sz="1600" kern="1200">
                <a:solidFill>
                  <a:srgbClr val="FFFFFF"/>
                </a:solidFill>
                <a:latin typeface="+mj-lt"/>
                <a:ea typeface="+mj-ea"/>
                <a:cs typeface="+mj-cs"/>
              </a:defRPr>
            </a:lvl1pPr>
          </a:lstStyle>
          <a:p>
            <a:endParaRPr lang="fr-FR" sz="2400" dirty="0">
              <a:latin typeface="Arial Narrow" panose="020B0606020202030204" pitchFamily="34" charset="0"/>
              <a:ea typeface="Century Gothic" charset="0"/>
              <a:cs typeface="Century Gothic" charset="0"/>
            </a:endParaRPr>
          </a:p>
        </p:txBody>
      </p:sp>
      <p:sp>
        <p:nvSpPr>
          <p:cNvPr id="6" name="Prostokąt 5"/>
          <p:cNvSpPr/>
          <p:nvPr/>
        </p:nvSpPr>
        <p:spPr>
          <a:xfrm>
            <a:off x="0" y="5892153"/>
            <a:ext cx="12192000" cy="978333"/>
          </a:xfrm>
          <a:prstGeom prst="rect">
            <a:avLst/>
          </a:prstGeom>
          <a:solidFill>
            <a:srgbClr val="C555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0" name="Obraz 9"/>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266669" y="5905760"/>
            <a:ext cx="2319452" cy="978333"/>
          </a:xfrm>
          <a:prstGeom prst="rect">
            <a:avLst/>
          </a:prstGeom>
        </p:spPr>
      </p:pic>
      <p:sp>
        <p:nvSpPr>
          <p:cNvPr id="17" name="Title 1"/>
          <p:cNvSpPr txBox="1">
            <a:spLocks/>
          </p:cNvSpPr>
          <p:nvPr/>
        </p:nvSpPr>
        <p:spPr>
          <a:xfrm>
            <a:off x="812800" y="1177926"/>
            <a:ext cx="10007600" cy="57467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2"/>
                </a:solidFill>
                <a:latin typeface="+mn-lt"/>
              </a:rPr>
              <a:t>Experiences of increased resilience (36%):</a:t>
            </a:r>
          </a:p>
        </p:txBody>
      </p:sp>
      <p:sp>
        <p:nvSpPr>
          <p:cNvPr id="11" name="Content Placeholder 2"/>
          <p:cNvSpPr>
            <a:spLocks noGrp="1"/>
          </p:cNvSpPr>
          <p:nvPr/>
        </p:nvSpPr>
        <p:spPr>
          <a:xfrm>
            <a:off x="812800" y="1752600"/>
            <a:ext cx="10769600" cy="3939382"/>
          </a:xfrm>
          <a:prstGeom prst="rect">
            <a:avLst/>
          </a:prstGeom>
        </p:spPr>
        <p:txBody>
          <a:bodyPr vert="horz" lIns="91440" tIns="45720" rIns="91440" bIns="45720" rtlCol="0">
            <a:normAutofit lnSpcReduction="100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dirty="0">
                <a:solidFill>
                  <a:schemeClr val="accent1">
                    <a:lumMod val="75000"/>
                  </a:schemeClr>
                </a:solidFill>
              </a:rPr>
              <a:t> </a:t>
            </a:r>
            <a:r>
              <a:rPr lang="en-US" sz="3200" dirty="0">
                <a:solidFill>
                  <a:schemeClr val="accent1">
                    <a:lumMod val="75000"/>
                  </a:schemeClr>
                </a:solidFill>
              </a:rPr>
              <a:t>One respondent said the experience maid him </a:t>
            </a:r>
            <a:r>
              <a:rPr lang="en-US" sz="3200" b="1" i="1" dirty="0">
                <a:solidFill>
                  <a:schemeClr val="accent1">
                    <a:lumMod val="75000"/>
                  </a:schemeClr>
                </a:solidFill>
              </a:rPr>
              <a:t>“tougher</a:t>
            </a:r>
            <a:r>
              <a:rPr lang="en-US" sz="3200" dirty="0">
                <a:solidFill>
                  <a:schemeClr val="accent1">
                    <a:lumMod val="75000"/>
                  </a:schemeClr>
                </a:solidFill>
              </a:rPr>
              <a:t>”, whilst another said that the interference made him “</a:t>
            </a:r>
            <a:r>
              <a:rPr lang="en-US" sz="3200" b="1" i="1" dirty="0">
                <a:solidFill>
                  <a:schemeClr val="accent1">
                    <a:lumMod val="75000"/>
                  </a:schemeClr>
                </a:solidFill>
              </a:rPr>
              <a:t>more determined to resist pressure</a:t>
            </a:r>
            <a:r>
              <a:rPr lang="en-US" sz="3200" dirty="0">
                <a:solidFill>
                  <a:schemeClr val="accent1">
                    <a:lumMod val="75000"/>
                  </a:schemeClr>
                </a:solidFill>
              </a:rPr>
              <a:t>”; </a:t>
            </a:r>
          </a:p>
          <a:p>
            <a:endParaRPr lang="en-US" sz="3200" dirty="0">
              <a:solidFill>
                <a:schemeClr val="accent1">
                  <a:lumMod val="75000"/>
                </a:schemeClr>
              </a:solidFill>
            </a:endParaRPr>
          </a:p>
          <a:p>
            <a:r>
              <a:rPr lang="en-US" sz="3200" dirty="0">
                <a:solidFill>
                  <a:schemeClr val="accent1">
                    <a:lumMod val="75000"/>
                  </a:schemeClr>
                </a:solidFill>
              </a:rPr>
              <a:t> A journalist summarised this re-interpretation of a negative situation by saying, </a:t>
            </a:r>
            <a:r>
              <a:rPr lang="en-US" sz="3200" b="1" i="1" dirty="0">
                <a:solidFill>
                  <a:schemeClr val="accent1">
                    <a:lumMod val="75000"/>
                  </a:schemeClr>
                </a:solidFill>
              </a:rPr>
              <a:t>“ I learned to appreciate a reasonable amount of hateful comments: they only mean that my writing has relevance!</a:t>
            </a:r>
            <a:r>
              <a:rPr lang="en-US" sz="3200" dirty="0">
                <a:solidFill>
                  <a:schemeClr val="accent1">
                    <a:lumMod val="75000"/>
                  </a:schemeClr>
                </a:solidFill>
              </a:rPr>
              <a:t>”.  </a:t>
            </a:r>
          </a:p>
          <a:p>
            <a:pPr marL="114300" indent="0">
              <a:buNone/>
            </a:pPr>
            <a:endParaRPr lang="en-US" sz="3200" dirty="0">
              <a:solidFill>
                <a:schemeClr val="accent1">
                  <a:lumMod val="75000"/>
                </a:schemeClr>
              </a:solidFill>
            </a:endParaRPr>
          </a:p>
          <a:p>
            <a:endParaRPr lang="en-US" sz="3200" dirty="0">
              <a:solidFill>
                <a:schemeClr val="accent1">
                  <a:lumMod val="75000"/>
                </a:schemeClr>
              </a:solidFill>
            </a:endParaRPr>
          </a:p>
        </p:txBody>
      </p:sp>
    </p:spTree>
    <p:extLst>
      <p:ext uri="{BB962C8B-B14F-4D97-AF65-F5344CB8AC3E}">
        <p14:creationId xmlns:p14="http://schemas.microsoft.com/office/powerpoint/2010/main" val="40778626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Imagini pentru council of Europe map"/>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t="19973" b="3425"/>
          <a:stretch/>
        </p:blipFill>
        <p:spPr bwMode="auto">
          <a:xfrm>
            <a:off x="24109" y="1468751"/>
            <a:ext cx="12182569" cy="5389249"/>
          </a:xfrm>
          <a:prstGeom prst="rect">
            <a:avLst/>
          </a:prstGeom>
          <a:noFill/>
          <a:extLst>
            <a:ext uri="{909E8E84-426E-40dd-AFC4-6F175D3DCCD1}">
              <a14:hiddenFill xmlns:a14="http://schemas.microsoft.com/office/drawing/2010/main" xmlns="">
                <a:solidFill>
                  <a:srgbClr val="FFFFFF"/>
                </a:solidFill>
              </a14:hiddenFill>
            </a:ext>
          </a:extLst>
        </p:spPr>
      </p:pic>
      <p:sp>
        <p:nvSpPr>
          <p:cNvPr id="5" name="Espace réservé du numéro de diapositive 5"/>
          <p:cNvSpPr>
            <a:spLocks noGrp="1"/>
          </p:cNvSpPr>
          <p:nvPr>
            <p:ph type="sldNum" sz="quarter" idx="4"/>
          </p:nvPr>
        </p:nvSpPr>
        <p:spPr>
          <a:prstGeom prst="rect">
            <a:avLst/>
          </a:prstGeom>
        </p:spPr>
        <p:txBody>
          <a:bodyPr vert="horz" lIns="91440" tIns="45720" rIns="91440" bIns="45720" rtlCol="0" anchor="ctr"/>
          <a:lstStyle>
            <a:lvl1pPr algn="r">
              <a:defRPr sz="1000">
                <a:solidFill>
                  <a:schemeClr val="tx1">
                    <a:tint val="75000"/>
                  </a:schemeClr>
                </a:solidFill>
                <a:latin typeface="Century Gothic" charset="0"/>
                <a:ea typeface="Century Gothic" charset="0"/>
                <a:cs typeface="Century Gothic" charset="0"/>
              </a:defRPr>
            </a:lvl1pPr>
          </a:lstStyle>
          <a:p>
            <a:fld id="{E8716A00-CC3F-A24A-9B86-816E9CA7F4AC}" type="slidenum">
              <a:rPr lang="fr-FR" smtClean="0">
                <a:latin typeface="Arial Narrow" charset="0"/>
                <a:ea typeface="Arial Narrow" charset="0"/>
                <a:cs typeface="Arial Narrow" charset="0"/>
              </a:rPr>
              <a:pPr/>
              <a:t>22</a:t>
            </a:fld>
            <a:endParaRPr lang="fr-FR">
              <a:latin typeface="Arial Narrow" charset="0"/>
              <a:ea typeface="Arial Narrow" charset="0"/>
              <a:cs typeface="Arial Narrow" charset="0"/>
            </a:endParaRPr>
          </a:p>
        </p:txBody>
      </p:sp>
      <p:sp>
        <p:nvSpPr>
          <p:cNvPr id="8" name="Titre 2"/>
          <p:cNvSpPr txBox="1">
            <a:spLocks/>
          </p:cNvSpPr>
          <p:nvPr/>
        </p:nvSpPr>
        <p:spPr>
          <a:xfrm>
            <a:off x="5962899" y="274639"/>
            <a:ext cx="5619500" cy="504459"/>
          </a:xfrm>
          <a:prstGeom prst="rect">
            <a:avLst/>
          </a:prstGeom>
        </p:spPr>
        <p:txBody>
          <a:bodyPr vert="horz" lIns="91440" tIns="45720" rIns="91440" bIns="45720" rtlCol="0" anchor="ctr">
            <a:normAutofit/>
          </a:bodyPr>
          <a:lstStyle>
            <a:lvl1pPr algn="r" defTabSz="457200" rtl="0" eaLnBrk="1" latinLnBrk="0" hangingPunct="1">
              <a:spcBef>
                <a:spcPct val="0"/>
              </a:spcBef>
              <a:buNone/>
              <a:defRPr sz="1600" kern="1200">
                <a:solidFill>
                  <a:srgbClr val="FFFFFF"/>
                </a:solidFill>
                <a:latin typeface="+mj-lt"/>
                <a:ea typeface="+mj-ea"/>
                <a:cs typeface="+mj-cs"/>
              </a:defRPr>
            </a:lvl1pPr>
          </a:lstStyle>
          <a:p>
            <a:endParaRPr lang="fr-FR" sz="2400" dirty="0">
              <a:latin typeface="Arial Narrow" panose="020B0606020202030204" pitchFamily="34" charset="0"/>
              <a:ea typeface="Century Gothic" charset="0"/>
              <a:cs typeface="Century Gothic" charset="0"/>
            </a:endParaRPr>
          </a:p>
        </p:txBody>
      </p:sp>
      <p:sp>
        <p:nvSpPr>
          <p:cNvPr id="17" name="Title 1"/>
          <p:cNvSpPr txBox="1">
            <a:spLocks/>
          </p:cNvSpPr>
          <p:nvPr/>
        </p:nvSpPr>
        <p:spPr>
          <a:xfrm>
            <a:off x="812800" y="1177926"/>
            <a:ext cx="10541000" cy="57467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6">
                    <a:lumMod val="75000"/>
                  </a:schemeClr>
                </a:solidFill>
                <a:latin typeface="+mn-lt"/>
              </a:rPr>
              <a:t>Unwarranted interference by region</a:t>
            </a:r>
          </a:p>
        </p:txBody>
      </p:sp>
      <p:sp>
        <p:nvSpPr>
          <p:cNvPr id="2" name="Content Placeholder 1"/>
          <p:cNvSpPr>
            <a:spLocks noGrp="1"/>
          </p:cNvSpPr>
          <p:nvPr>
            <p:ph idx="1"/>
          </p:nvPr>
        </p:nvSpPr>
        <p:spPr>
          <a:xfrm>
            <a:off x="609600" y="1904800"/>
            <a:ext cx="10972800" cy="4221364"/>
          </a:xfrm>
        </p:spPr>
        <p:txBody>
          <a:bodyPr>
            <a:normAutofit/>
          </a:bodyPr>
          <a:lstStyle/>
          <a:p>
            <a:r>
              <a:rPr lang="en-GB" b="1" dirty="0">
                <a:latin typeface="Times New Roman"/>
                <a:ea typeface="Cambria"/>
                <a:cs typeface="Times New Roman"/>
              </a:rPr>
              <a:t>Physical assault </a:t>
            </a:r>
            <a:r>
              <a:rPr lang="en-GB" dirty="0">
                <a:latin typeface="Times New Roman"/>
                <a:ea typeface="Cambria"/>
                <a:cs typeface="Times New Roman"/>
              </a:rPr>
              <a:t>highest in the </a:t>
            </a:r>
            <a:r>
              <a:rPr lang="en-GB" b="1" dirty="0">
                <a:latin typeface="Times New Roman"/>
                <a:ea typeface="Cambria"/>
                <a:cs typeface="Times New Roman"/>
              </a:rPr>
              <a:t>South Caucasus </a:t>
            </a:r>
            <a:r>
              <a:rPr lang="en-GB" dirty="0">
                <a:latin typeface="Times New Roman"/>
                <a:ea typeface="Cambria"/>
                <a:cs typeface="Times New Roman"/>
              </a:rPr>
              <a:t>region, closely followed by </a:t>
            </a:r>
            <a:r>
              <a:rPr lang="en-GB" b="1" dirty="0">
                <a:latin typeface="Times New Roman"/>
                <a:ea typeface="Cambria"/>
                <a:cs typeface="Times New Roman"/>
              </a:rPr>
              <a:t>Turkey</a:t>
            </a:r>
            <a:r>
              <a:rPr lang="en-GB" dirty="0">
                <a:latin typeface="Times New Roman"/>
                <a:ea typeface="Cambria"/>
                <a:cs typeface="Times New Roman"/>
              </a:rPr>
              <a:t>, but presented high prevalence in the other regions as well, including EU and non-EU Western Europe. </a:t>
            </a:r>
          </a:p>
          <a:p>
            <a:endParaRPr lang="en-GB" dirty="0">
              <a:latin typeface="Times New Roman"/>
              <a:ea typeface="Cambria"/>
              <a:cs typeface="Times New Roman"/>
            </a:endParaRPr>
          </a:p>
          <a:p>
            <a:r>
              <a:rPr lang="en-GB" dirty="0">
                <a:latin typeface="Times New Roman"/>
                <a:ea typeface="Cambria"/>
                <a:cs typeface="Times New Roman"/>
              </a:rPr>
              <a:t>The experience of </a:t>
            </a:r>
            <a:r>
              <a:rPr lang="en-GB" b="1" dirty="0">
                <a:latin typeface="Times New Roman"/>
                <a:ea typeface="Cambria"/>
                <a:cs typeface="Times New Roman"/>
              </a:rPr>
              <a:t>threats with force </a:t>
            </a:r>
            <a:r>
              <a:rPr lang="en-GB" dirty="0">
                <a:latin typeface="Times New Roman"/>
                <a:ea typeface="Cambria"/>
                <a:cs typeface="Times New Roman"/>
              </a:rPr>
              <a:t>was highest in </a:t>
            </a:r>
            <a:r>
              <a:rPr lang="en-GB" b="1" dirty="0">
                <a:latin typeface="Times New Roman"/>
                <a:ea typeface="Cambria"/>
                <a:cs typeface="Times New Roman"/>
              </a:rPr>
              <a:t>Turkey</a:t>
            </a:r>
            <a:r>
              <a:rPr lang="en-GB" dirty="0">
                <a:latin typeface="Times New Roman"/>
                <a:ea typeface="Cambria"/>
                <a:cs typeface="Times New Roman"/>
              </a:rPr>
              <a:t> but very closely followed by </a:t>
            </a:r>
            <a:r>
              <a:rPr lang="en-GB" b="1" dirty="0">
                <a:latin typeface="Times New Roman"/>
                <a:ea typeface="Cambria"/>
                <a:cs typeface="Times New Roman"/>
              </a:rPr>
              <a:t>South Caucasus  and Eastern Europe</a:t>
            </a:r>
            <a:r>
              <a:rPr lang="en-GB" dirty="0">
                <a:latin typeface="Times New Roman"/>
                <a:ea typeface="Cambria"/>
                <a:cs typeface="Times New Roman"/>
              </a:rPr>
              <a:t>. </a:t>
            </a:r>
          </a:p>
          <a:p>
            <a:endParaRPr lang="en-GB" dirty="0">
              <a:latin typeface="Times New Roman"/>
              <a:ea typeface="Cambria"/>
              <a:cs typeface="Times New Roman"/>
            </a:endParaRPr>
          </a:p>
          <a:p>
            <a:r>
              <a:rPr lang="en-GB" b="1" dirty="0">
                <a:latin typeface="Times New Roman"/>
                <a:ea typeface="Cambria"/>
                <a:cs typeface="Times New Roman"/>
              </a:rPr>
              <a:t>Sexual harassment </a:t>
            </a:r>
            <a:r>
              <a:rPr lang="en-GB" dirty="0">
                <a:latin typeface="Times New Roman"/>
                <a:ea typeface="Cambria"/>
                <a:cs typeface="Times New Roman"/>
              </a:rPr>
              <a:t>was highest in Turkey and in </a:t>
            </a:r>
            <a:r>
              <a:rPr lang="en-GB" b="1" dirty="0">
                <a:latin typeface="Times New Roman"/>
                <a:ea typeface="Cambria"/>
                <a:cs typeface="Times New Roman"/>
              </a:rPr>
              <a:t>EU and non-EU Western Europe </a:t>
            </a:r>
            <a:endParaRPr lang="en-GB" dirty="0">
              <a:latin typeface="Times New Roman"/>
              <a:ea typeface="Cambria"/>
              <a:cs typeface="Times New Roman"/>
            </a:endParaRPr>
          </a:p>
          <a:p>
            <a:r>
              <a:rPr lang="en-GB" dirty="0">
                <a:latin typeface="Times New Roman"/>
                <a:ea typeface="Cambria"/>
                <a:cs typeface="Times New Roman"/>
              </a:rPr>
              <a:t> </a:t>
            </a:r>
          </a:p>
          <a:p>
            <a:r>
              <a:rPr lang="en-GB" b="1" dirty="0">
                <a:latin typeface="Times New Roman"/>
                <a:ea typeface="Cambria"/>
                <a:cs typeface="Times New Roman"/>
              </a:rPr>
              <a:t>Robbery and/or confiscation or destruction of property </a:t>
            </a:r>
            <a:r>
              <a:rPr lang="en-GB" dirty="0">
                <a:latin typeface="Times New Roman"/>
                <a:ea typeface="Cambria"/>
                <a:cs typeface="Times New Roman"/>
              </a:rPr>
              <a:t>was highest in Eastern European countries and South-East European countries. </a:t>
            </a:r>
            <a:endParaRPr lang="en-US" dirty="0">
              <a:latin typeface="Times New Roman"/>
              <a:ea typeface="Cambria"/>
              <a:cs typeface="Times New Roman"/>
            </a:endParaRPr>
          </a:p>
        </p:txBody>
      </p:sp>
    </p:spTree>
    <p:extLst>
      <p:ext uri="{BB962C8B-B14F-4D97-AF65-F5344CB8AC3E}">
        <p14:creationId xmlns:p14="http://schemas.microsoft.com/office/powerpoint/2010/main" val="14561946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GB" dirty="0">
                <a:latin typeface="Times New Roman"/>
                <a:ea typeface="Cambria"/>
              </a:rPr>
              <a:t>The experience of </a:t>
            </a:r>
            <a:r>
              <a:rPr lang="en-GB" b="1" dirty="0">
                <a:latin typeface="Times New Roman"/>
                <a:ea typeface="Cambria"/>
              </a:rPr>
              <a:t>psychological violence </a:t>
            </a:r>
            <a:r>
              <a:rPr lang="en-GB" dirty="0">
                <a:latin typeface="Times New Roman"/>
                <a:ea typeface="Cambria"/>
              </a:rPr>
              <a:t>was high in </a:t>
            </a:r>
            <a:r>
              <a:rPr lang="en-GB" b="1" dirty="0">
                <a:latin typeface="Times New Roman"/>
                <a:ea typeface="Cambria"/>
              </a:rPr>
              <a:t>all regions </a:t>
            </a:r>
            <a:r>
              <a:rPr lang="en-GB" dirty="0">
                <a:latin typeface="Times New Roman"/>
                <a:ea typeface="Cambria"/>
              </a:rPr>
              <a:t>with each region reporting percentages over the 60 percentile.</a:t>
            </a:r>
          </a:p>
          <a:p>
            <a:pPr marL="114300" indent="0">
              <a:buNone/>
            </a:pPr>
            <a:endParaRPr lang="en-GB" dirty="0">
              <a:latin typeface="Times New Roman"/>
              <a:ea typeface="Cambria"/>
            </a:endParaRPr>
          </a:p>
          <a:p>
            <a:r>
              <a:rPr lang="en-GB" dirty="0">
                <a:latin typeface="Times New Roman"/>
                <a:ea typeface="Cambria"/>
              </a:rPr>
              <a:t>Journalists in </a:t>
            </a:r>
            <a:r>
              <a:rPr lang="en-GB" b="1" dirty="0">
                <a:latin typeface="Times New Roman"/>
                <a:ea typeface="Cambria"/>
              </a:rPr>
              <a:t>Turkey</a:t>
            </a:r>
            <a:r>
              <a:rPr lang="en-GB" dirty="0">
                <a:latin typeface="Times New Roman"/>
                <a:ea typeface="Cambria"/>
              </a:rPr>
              <a:t> reported the highest percentages in relation to being subjected to </a:t>
            </a:r>
            <a:r>
              <a:rPr lang="en-GB" b="1" dirty="0">
                <a:latin typeface="Times New Roman"/>
                <a:ea typeface="Cambria"/>
              </a:rPr>
              <a:t>targeted surveillance </a:t>
            </a:r>
            <a:r>
              <a:rPr lang="en-GB" dirty="0">
                <a:latin typeface="Times New Roman"/>
                <a:ea typeface="Cambria"/>
              </a:rPr>
              <a:t>but this was generally high across all five regions </a:t>
            </a:r>
          </a:p>
          <a:p>
            <a:endParaRPr lang="en-US" dirty="0">
              <a:solidFill>
                <a:schemeClr val="tx2"/>
              </a:solidFill>
            </a:endParaRPr>
          </a:p>
          <a:p>
            <a:r>
              <a:rPr lang="en-GB" b="1" dirty="0" err="1">
                <a:latin typeface="Times New Roman"/>
                <a:ea typeface="Cambria"/>
              </a:rPr>
              <a:t>Cyberbullying</a:t>
            </a:r>
            <a:r>
              <a:rPr lang="en-GB" dirty="0">
                <a:latin typeface="Times New Roman"/>
                <a:ea typeface="Cambria"/>
              </a:rPr>
              <a:t> was highest in Turkey  followed by South-East Europe and EU and non-EU Western Europe  </a:t>
            </a:r>
          </a:p>
          <a:p>
            <a:endParaRPr lang="en-GB" dirty="0">
              <a:latin typeface="Times New Roman"/>
              <a:ea typeface="Cambria"/>
            </a:endParaRPr>
          </a:p>
          <a:p>
            <a:r>
              <a:rPr lang="en-GB" b="1" dirty="0">
                <a:latin typeface="Times New Roman"/>
                <a:ea typeface="Cambria"/>
              </a:rPr>
              <a:t>Experience of intimidation from political groups and the police </a:t>
            </a:r>
            <a:r>
              <a:rPr lang="en-GB" dirty="0">
                <a:latin typeface="Times New Roman"/>
                <a:ea typeface="Cambria"/>
              </a:rPr>
              <a:t>was  highest in Turkey </a:t>
            </a:r>
          </a:p>
          <a:p>
            <a:endParaRPr lang="en-GB" dirty="0">
              <a:latin typeface="Times New Roman"/>
              <a:ea typeface="Cambria"/>
            </a:endParaRPr>
          </a:p>
          <a:p>
            <a:r>
              <a:rPr lang="en-GB" dirty="0">
                <a:latin typeface="Times New Roman"/>
                <a:ea typeface="Cambria"/>
              </a:rPr>
              <a:t>Interference from </a:t>
            </a:r>
            <a:r>
              <a:rPr lang="en-GB" b="1" dirty="0">
                <a:latin typeface="Times New Roman"/>
                <a:ea typeface="Cambria"/>
              </a:rPr>
              <a:t>interest groups </a:t>
            </a:r>
            <a:r>
              <a:rPr lang="en-GB" dirty="0">
                <a:latin typeface="Times New Roman"/>
                <a:ea typeface="Cambria"/>
              </a:rPr>
              <a:t>was highest in the South-East European region </a:t>
            </a:r>
            <a:endParaRPr lang="en-US" dirty="0"/>
          </a:p>
        </p:txBody>
      </p:sp>
    </p:spTree>
    <p:extLst>
      <p:ext uri="{BB962C8B-B14F-4D97-AF65-F5344CB8AC3E}">
        <p14:creationId xmlns:p14="http://schemas.microsoft.com/office/powerpoint/2010/main" val="31916699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Imagini pentru council of Europe map"/>
          <p:cNvPicPr>
            <a:picLocks noChangeAspect="1" noChangeArrowheads="1"/>
          </p:cNvPicPr>
          <p:nvPr/>
        </p:nvPicPr>
        <p:blipFill rotWithShape="1">
          <a:blip r:embed="rId3">
            <a:lum bright="70000" contrast="-70000"/>
            <a:extLst>
              <a:ext uri="{28A0092B-C50C-407E-A947-70E740481C1C}">
                <a14:useLocalDpi xmlns:a14="http://schemas.microsoft.com/office/drawing/2010/main" val="0"/>
              </a:ext>
            </a:extLst>
          </a:blip>
          <a:srcRect t="19973" b="3425"/>
          <a:stretch/>
        </p:blipFill>
        <p:spPr bwMode="auto">
          <a:xfrm>
            <a:off x="0" y="0"/>
            <a:ext cx="12182569"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Content Placeholder 2"/>
          <p:cNvSpPr>
            <a:spLocks noGrp="1"/>
          </p:cNvSpPr>
          <p:nvPr>
            <p:ph idx="1"/>
          </p:nvPr>
        </p:nvSpPr>
        <p:spPr>
          <a:xfrm>
            <a:off x="1879601" y="3859213"/>
            <a:ext cx="2602695" cy="885371"/>
          </a:xfrm>
        </p:spPr>
        <p:txBody>
          <a:bodyPr>
            <a:noAutofit/>
          </a:bodyPr>
          <a:lstStyle/>
          <a:p>
            <a:pPr marL="114300" indent="0" algn="ctr">
              <a:buNone/>
            </a:pPr>
            <a:r>
              <a:rPr lang="en-US" sz="2400" b="1" dirty="0">
                <a:solidFill>
                  <a:schemeClr val="accent2">
                    <a:lumMod val="75000"/>
                  </a:schemeClr>
                </a:solidFill>
              </a:rPr>
              <a:t>Defamation laws</a:t>
            </a:r>
          </a:p>
          <a:p>
            <a:pPr marL="114300" indent="0" algn="ctr">
              <a:buNone/>
            </a:pPr>
            <a:r>
              <a:rPr lang="en-GB" sz="2400" dirty="0"/>
              <a:t>EU and non-EU Western Europe </a:t>
            </a:r>
            <a:endParaRPr lang="en-US" sz="2400" b="1" dirty="0">
              <a:solidFill>
                <a:schemeClr val="accent2">
                  <a:lumMod val="75000"/>
                </a:schemeClr>
              </a:solidFill>
            </a:endParaRPr>
          </a:p>
        </p:txBody>
      </p:sp>
      <p:sp>
        <p:nvSpPr>
          <p:cNvPr id="5" name="Espace réservé du numéro de diapositive 5"/>
          <p:cNvSpPr>
            <a:spLocks noGrp="1"/>
          </p:cNvSpPr>
          <p:nvPr>
            <p:ph type="sldNum" sz="quarter" idx="4"/>
          </p:nvPr>
        </p:nvSpPr>
        <p:spPr>
          <a:prstGeom prst="rect">
            <a:avLst/>
          </a:prstGeom>
        </p:spPr>
        <p:txBody>
          <a:bodyPr vert="horz" lIns="91440" tIns="45720" rIns="91440" bIns="45720" rtlCol="0" anchor="ctr"/>
          <a:lstStyle>
            <a:lvl1pPr algn="r">
              <a:defRPr sz="1000">
                <a:solidFill>
                  <a:schemeClr val="tx1">
                    <a:tint val="75000"/>
                  </a:schemeClr>
                </a:solidFill>
                <a:latin typeface="Century Gothic" charset="0"/>
                <a:ea typeface="Century Gothic" charset="0"/>
                <a:cs typeface="Century Gothic" charset="0"/>
              </a:defRPr>
            </a:lvl1pPr>
          </a:lstStyle>
          <a:p>
            <a:fld id="{E8716A00-CC3F-A24A-9B86-816E9CA7F4AC}" type="slidenum">
              <a:rPr lang="fr-FR" smtClean="0">
                <a:latin typeface="Arial Narrow" charset="0"/>
                <a:ea typeface="Arial Narrow" charset="0"/>
                <a:cs typeface="Arial Narrow" charset="0"/>
              </a:rPr>
              <a:pPr/>
              <a:t>24</a:t>
            </a:fld>
            <a:endParaRPr lang="fr-FR">
              <a:latin typeface="Arial Narrow" charset="0"/>
              <a:ea typeface="Arial Narrow" charset="0"/>
              <a:cs typeface="Arial Narrow" charset="0"/>
            </a:endParaRPr>
          </a:p>
        </p:txBody>
      </p:sp>
      <p:sp>
        <p:nvSpPr>
          <p:cNvPr id="8" name="Titre 2"/>
          <p:cNvSpPr txBox="1">
            <a:spLocks/>
          </p:cNvSpPr>
          <p:nvPr/>
        </p:nvSpPr>
        <p:spPr>
          <a:xfrm>
            <a:off x="5962899" y="274639"/>
            <a:ext cx="5619500" cy="504459"/>
          </a:xfrm>
          <a:prstGeom prst="rect">
            <a:avLst/>
          </a:prstGeom>
        </p:spPr>
        <p:txBody>
          <a:bodyPr vert="horz" lIns="91440" tIns="45720" rIns="91440" bIns="45720" rtlCol="0" anchor="ctr">
            <a:normAutofit/>
          </a:bodyPr>
          <a:lstStyle>
            <a:lvl1pPr algn="r" defTabSz="457200" rtl="0" eaLnBrk="1" latinLnBrk="0" hangingPunct="1">
              <a:spcBef>
                <a:spcPct val="0"/>
              </a:spcBef>
              <a:buNone/>
              <a:defRPr sz="1600" kern="1200">
                <a:solidFill>
                  <a:srgbClr val="FFFFFF"/>
                </a:solidFill>
                <a:latin typeface="+mj-lt"/>
                <a:ea typeface="+mj-ea"/>
                <a:cs typeface="+mj-cs"/>
              </a:defRPr>
            </a:lvl1pPr>
          </a:lstStyle>
          <a:p>
            <a:endParaRPr lang="fr-FR" sz="2400" dirty="0">
              <a:latin typeface="Arial Narrow" panose="020B0606020202030204" pitchFamily="34" charset="0"/>
              <a:ea typeface="Century Gothic" charset="0"/>
              <a:cs typeface="Century Gothic" charset="0"/>
            </a:endParaRPr>
          </a:p>
        </p:txBody>
      </p:sp>
      <p:sp>
        <p:nvSpPr>
          <p:cNvPr id="17" name="Title 1"/>
          <p:cNvSpPr txBox="1">
            <a:spLocks/>
          </p:cNvSpPr>
          <p:nvPr/>
        </p:nvSpPr>
        <p:spPr>
          <a:xfrm>
            <a:off x="812800" y="1177926"/>
            <a:ext cx="10007600" cy="57467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2"/>
                </a:solidFill>
                <a:latin typeface="+mn-lt"/>
              </a:rPr>
              <a:t>Judicial intimidation by region</a:t>
            </a:r>
          </a:p>
        </p:txBody>
      </p:sp>
      <p:sp>
        <p:nvSpPr>
          <p:cNvPr id="2" name="Rectangle 1"/>
          <p:cNvSpPr/>
          <p:nvPr/>
        </p:nvSpPr>
        <p:spPr>
          <a:xfrm>
            <a:off x="694838" y="1679694"/>
            <a:ext cx="6631249" cy="1015663"/>
          </a:xfrm>
          <a:prstGeom prst="rect">
            <a:avLst/>
          </a:prstGeom>
        </p:spPr>
        <p:txBody>
          <a:bodyPr wrap="square">
            <a:spAutoFit/>
          </a:bodyPr>
          <a:lstStyle/>
          <a:p>
            <a:pPr marL="114300" indent="0">
              <a:buNone/>
            </a:pPr>
            <a:r>
              <a:rPr lang="en-GB" sz="2000" b="1" dirty="0">
                <a:solidFill>
                  <a:srgbClr val="0D347D"/>
                </a:solidFill>
              </a:rPr>
              <a:t>23% of survey respondents claimed having experienced arrest, investigation, threat of prosecution and actual prosecution under a number of laws.</a:t>
            </a:r>
            <a:endParaRPr lang="en-US" sz="2000" b="1" dirty="0">
              <a:solidFill>
                <a:srgbClr val="0D347D"/>
              </a:solidFill>
            </a:endParaRPr>
          </a:p>
        </p:txBody>
      </p:sp>
      <p:sp>
        <p:nvSpPr>
          <p:cNvPr id="14" name="Content Placeholder 2"/>
          <p:cNvSpPr txBox="1">
            <a:spLocks/>
          </p:cNvSpPr>
          <p:nvPr/>
        </p:nvSpPr>
        <p:spPr>
          <a:xfrm>
            <a:off x="9628371" y="4194623"/>
            <a:ext cx="2462029" cy="8853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114300" indent="0" algn="ctr">
              <a:buNone/>
            </a:pPr>
            <a:r>
              <a:rPr lang="en-US" sz="2400" b="1" dirty="0">
                <a:solidFill>
                  <a:schemeClr val="accent2">
                    <a:lumMod val="75000"/>
                  </a:schemeClr>
                </a:solidFill>
              </a:rPr>
              <a:t>Public order laws</a:t>
            </a:r>
          </a:p>
          <a:p>
            <a:pPr marL="114300" indent="0" algn="ctr">
              <a:buNone/>
            </a:pPr>
            <a:r>
              <a:rPr lang="en-GB" sz="2400" dirty="0"/>
              <a:t>South Caucasus </a:t>
            </a:r>
            <a:endParaRPr lang="en-US" sz="2400" b="1" dirty="0">
              <a:solidFill>
                <a:schemeClr val="accent2">
                  <a:lumMod val="75000"/>
                </a:schemeClr>
              </a:solidFill>
            </a:endParaRPr>
          </a:p>
        </p:txBody>
      </p:sp>
      <p:sp>
        <p:nvSpPr>
          <p:cNvPr id="16" name="Content Placeholder 2"/>
          <p:cNvSpPr txBox="1">
            <a:spLocks/>
          </p:cNvSpPr>
          <p:nvPr/>
        </p:nvSpPr>
        <p:spPr>
          <a:xfrm>
            <a:off x="7253471" y="5297560"/>
            <a:ext cx="4749800" cy="198089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114300" indent="0" algn="ctr">
              <a:buNone/>
            </a:pPr>
            <a:r>
              <a:rPr lang="en-US" sz="2400" b="1" dirty="0">
                <a:solidFill>
                  <a:schemeClr val="accent2">
                    <a:lumMod val="75000"/>
                  </a:schemeClr>
                </a:solidFill>
              </a:rPr>
              <a:t>Anti-terrorism laws, national security laws and laws protecting state interests</a:t>
            </a:r>
          </a:p>
          <a:p>
            <a:pPr marL="114300" indent="0" algn="ctr">
              <a:buNone/>
            </a:pPr>
            <a:r>
              <a:rPr lang="en-GB" sz="2400" dirty="0"/>
              <a:t>Turkey</a:t>
            </a:r>
            <a:r>
              <a:rPr lang="en-US" sz="2400" dirty="0"/>
              <a:t> </a:t>
            </a:r>
            <a:br>
              <a:rPr lang="en-US" sz="2400" b="1" dirty="0">
                <a:solidFill>
                  <a:schemeClr val="accent2">
                    <a:lumMod val="75000"/>
                  </a:schemeClr>
                </a:solidFill>
              </a:rPr>
            </a:br>
            <a:endParaRPr lang="en-US" sz="2400" b="1" dirty="0">
              <a:solidFill>
                <a:schemeClr val="accent2">
                  <a:lumMod val="75000"/>
                </a:schemeClr>
              </a:solidFill>
            </a:endParaRPr>
          </a:p>
          <a:p>
            <a:pPr marL="114300" indent="0" algn="ctr">
              <a:buNone/>
            </a:pPr>
            <a:endParaRPr lang="en-US" sz="2400" b="1" dirty="0">
              <a:solidFill>
                <a:schemeClr val="accent2">
                  <a:lumMod val="75000"/>
                </a:schemeClr>
              </a:solidFill>
            </a:endParaRPr>
          </a:p>
        </p:txBody>
      </p:sp>
      <p:sp>
        <p:nvSpPr>
          <p:cNvPr id="18" name="Content Placeholder 2"/>
          <p:cNvSpPr txBox="1">
            <a:spLocks/>
          </p:cNvSpPr>
          <p:nvPr/>
        </p:nvSpPr>
        <p:spPr>
          <a:xfrm>
            <a:off x="7442200" y="2604252"/>
            <a:ext cx="2641601" cy="8853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114300" indent="0" algn="ctr">
              <a:buFont typeface="Arial"/>
              <a:buNone/>
            </a:pPr>
            <a:r>
              <a:rPr lang="en-US" sz="2400" b="1" dirty="0">
                <a:solidFill>
                  <a:schemeClr val="accent2">
                    <a:lumMod val="75000"/>
                  </a:schemeClr>
                </a:solidFill>
              </a:rPr>
              <a:t>Public order laws</a:t>
            </a:r>
          </a:p>
          <a:p>
            <a:pPr marL="114300" indent="0" algn="ctr">
              <a:buNone/>
            </a:pPr>
            <a:r>
              <a:rPr lang="en-GB" sz="2400" dirty="0"/>
              <a:t>Eastern Europe </a:t>
            </a:r>
            <a:endParaRPr lang="en-US" sz="2400" b="1" dirty="0">
              <a:solidFill>
                <a:schemeClr val="accent2">
                  <a:lumMod val="75000"/>
                </a:schemeClr>
              </a:solidFill>
            </a:endParaRPr>
          </a:p>
        </p:txBody>
      </p:sp>
      <p:sp>
        <p:nvSpPr>
          <p:cNvPr id="19" name="Content Placeholder 2"/>
          <p:cNvSpPr txBox="1">
            <a:spLocks/>
          </p:cNvSpPr>
          <p:nvPr/>
        </p:nvSpPr>
        <p:spPr>
          <a:xfrm>
            <a:off x="4482296" y="5049608"/>
            <a:ext cx="2920011" cy="8853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114300" indent="0" algn="ctr">
              <a:buFont typeface="Arial"/>
              <a:buNone/>
            </a:pPr>
            <a:r>
              <a:rPr lang="en-US" sz="2400" b="1" dirty="0">
                <a:solidFill>
                  <a:schemeClr val="accent2">
                    <a:lumMod val="75000"/>
                  </a:schemeClr>
                </a:solidFill>
              </a:rPr>
              <a:t>Defamation laws</a:t>
            </a:r>
          </a:p>
          <a:p>
            <a:pPr marL="114300" indent="0" algn="ctr">
              <a:buNone/>
            </a:pPr>
            <a:r>
              <a:rPr lang="en-GB" sz="2400" dirty="0"/>
              <a:t>South-East Europe </a:t>
            </a:r>
            <a:endParaRPr lang="en-US" sz="2400" b="1" dirty="0">
              <a:solidFill>
                <a:schemeClr val="accent2">
                  <a:lumMod val="75000"/>
                </a:schemeClr>
              </a:solidFill>
            </a:endParaRPr>
          </a:p>
        </p:txBody>
      </p:sp>
    </p:spTree>
    <p:extLst>
      <p:ext uri="{BB962C8B-B14F-4D97-AF65-F5344CB8AC3E}">
        <p14:creationId xmlns:p14="http://schemas.microsoft.com/office/powerpoint/2010/main" val="10679503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rmor, Color, Medieval, Metal, Metallic, Red, Shield"/>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99905" y="1634670"/>
            <a:ext cx="4394200" cy="433005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Espace réservé du numéro de diapositive 5"/>
          <p:cNvSpPr>
            <a:spLocks noGrp="1"/>
          </p:cNvSpPr>
          <p:nvPr>
            <p:ph type="sldNum" sz="quarter" idx="4"/>
          </p:nvPr>
        </p:nvSpPr>
        <p:spPr>
          <a:prstGeom prst="rect">
            <a:avLst/>
          </a:prstGeom>
        </p:spPr>
        <p:txBody>
          <a:bodyPr vert="horz" lIns="91440" tIns="45720" rIns="91440" bIns="45720" rtlCol="0" anchor="ctr"/>
          <a:lstStyle>
            <a:lvl1pPr algn="r">
              <a:defRPr sz="1000">
                <a:solidFill>
                  <a:schemeClr val="tx1">
                    <a:tint val="75000"/>
                  </a:schemeClr>
                </a:solidFill>
                <a:latin typeface="Century Gothic" charset="0"/>
                <a:ea typeface="Century Gothic" charset="0"/>
                <a:cs typeface="Century Gothic" charset="0"/>
              </a:defRPr>
            </a:lvl1pPr>
          </a:lstStyle>
          <a:p>
            <a:fld id="{E8716A00-CC3F-A24A-9B86-816E9CA7F4AC}" type="slidenum">
              <a:rPr lang="fr-FR" smtClean="0">
                <a:latin typeface="Arial Narrow" charset="0"/>
                <a:ea typeface="Arial Narrow" charset="0"/>
                <a:cs typeface="Arial Narrow" charset="0"/>
              </a:rPr>
              <a:pPr/>
              <a:t>25</a:t>
            </a:fld>
            <a:endParaRPr lang="fr-FR">
              <a:latin typeface="Arial Narrow" charset="0"/>
              <a:ea typeface="Arial Narrow" charset="0"/>
              <a:cs typeface="Arial Narrow" charset="0"/>
            </a:endParaRPr>
          </a:p>
        </p:txBody>
      </p:sp>
      <p:sp>
        <p:nvSpPr>
          <p:cNvPr id="8" name="Titre 2"/>
          <p:cNvSpPr txBox="1">
            <a:spLocks/>
          </p:cNvSpPr>
          <p:nvPr/>
        </p:nvSpPr>
        <p:spPr>
          <a:xfrm>
            <a:off x="5962899" y="274639"/>
            <a:ext cx="5619500" cy="504459"/>
          </a:xfrm>
          <a:prstGeom prst="rect">
            <a:avLst/>
          </a:prstGeom>
        </p:spPr>
        <p:txBody>
          <a:bodyPr vert="horz" lIns="91440" tIns="45720" rIns="91440" bIns="45720" rtlCol="0" anchor="ctr">
            <a:normAutofit/>
          </a:bodyPr>
          <a:lstStyle>
            <a:lvl1pPr algn="r" defTabSz="457200" rtl="0" eaLnBrk="1" latinLnBrk="0" hangingPunct="1">
              <a:spcBef>
                <a:spcPct val="0"/>
              </a:spcBef>
              <a:buNone/>
              <a:defRPr sz="1600" kern="1200">
                <a:solidFill>
                  <a:srgbClr val="FFFFFF"/>
                </a:solidFill>
                <a:latin typeface="+mj-lt"/>
                <a:ea typeface="+mj-ea"/>
                <a:cs typeface="+mj-cs"/>
              </a:defRPr>
            </a:lvl1pPr>
          </a:lstStyle>
          <a:p>
            <a:endParaRPr lang="fr-FR" sz="2400" dirty="0">
              <a:latin typeface="Arial Narrow" panose="020B0606020202030204" pitchFamily="34" charset="0"/>
              <a:ea typeface="Century Gothic" charset="0"/>
              <a:cs typeface="Century Gothic" charset="0"/>
            </a:endParaRPr>
          </a:p>
        </p:txBody>
      </p:sp>
      <p:sp>
        <p:nvSpPr>
          <p:cNvPr id="6" name="Prostokąt 5"/>
          <p:cNvSpPr/>
          <p:nvPr/>
        </p:nvSpPr>
        <p:spPr>
          <a:xfrm>
            <a:off x="0" y="5892153"/>
            <a:ext cx="12192000" cy="978333"/>
          </a:xfrm>
          <a:prstGeom prst="rect">
            <a:avLst/>
          </a:prstGeom>
          <a:solidFill>
            <a:srgbClr val="C555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0" name="Obraz 9"/>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363430" y="5892153"/>
            <a:ext cx="2319452" cy="978333"/>
          </a:xfrm>
          <a:prstGeom prst="rect">
            <a:avLst/>
          </a:prstGeom>
        </p:spPr>
      </p:pic>
      <p:sp>
        <p:nvSpPr>
          <p:cNvPr id="17" name="Title 1"/>
          <p:cNvSpPr txBox="1">
            <a:spLocks/>
          </p:cNvSpPr>
          <p:nvPr/>
        </p:nvSpPr>
        <p:spPr>
          <a:xfrm>
            <a:off x="685800" y="1196976"/>
            <a:ext cx="9067800" cy="139382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2"/>
                </a:solidFill>
                <a:latin typeface="+mn-lt"/>
              </a:rPr>
              <a:t>Remedies </a:t>
            </a:r>
          </a:p>
        </p:txBody>
      </p:sp>
      <p:sp>
        <p:nvSpPr>
          <p:cNvPr id="7" name="Title 1"/>
          <p:cNvSpPr txBox="1">
            <a:spLocks/>
          </p:cNvSpPr>
          <p:nvPr/>
        </p:nvSpPr>
        <p:spPr>
          <a:xfrm>
            <a:off x="673704" y="1823674"/>
            <a:ext cx="8509000" cy="373529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rgbClr val="0D347D"/>
                </a:solidFill>
                <a:latin typeface="+mn-lt"/>
              </a:rPr>
              <a:t>States to implement Recommendation CM/Rec (2016)4 on the </a:t>
            </a:r>
            <a:r>
              <a:rPr lang="en-US" sz="2800" b="1" dirty="0">
                <a:solidFill>
                  <a:srgbClr val="0D347D"/>
                </a:solidFill>
                <a:latin typeface="+mn-lt"/>
              </a:rPr>
              <a:t>protection of journalism and safety of journalists and other media actors</a:t>
            </a:r>
            <a:r>
              <a:rPr lang="en-US" sz="2800" dirty="0">
                <a:solidFill>
                  <a:srgbClr val="0D347D"/>
                </a:solidFill>
                <a:latin typeface="+mn-lt"/>
              </a:rPr>
              <a:t> in the areas of:</a:t>
            </a:r>
          </a:p>
          <a:p>
            <a:pPr marL="457200" indent="-457200">
              <a:buFont typeface="Arial" panose="020B0604020202020204" pitchFamily="34" charset="0"/>
              <a:buChar char="•"/>
            </a:pPr>
            <a:r>
              <a:rPr lang="en-US" sz="2800" dirty="0">
                <a:solidFill>
                  <a:srgbClr val="0D347D"/>
                </a:solidFill>
                <a:latin typeface="+mn-lt"/>
              </a:rPr>
              <a:t>Prevention;</a:t>
            </a:r>
          </a:p>
          <a:p>
            <a:pPr marL="457200" indent="-457200">
              <a:buFont typeface="Arial" panose="020B0604020202020204" pitchFamily="34" charset="0"/>
              <a:buChar char="•"/>
            </a:pPr>
            <a:r>
              <a:rPr lang="en-US" sz="2800" dirty="0">
                <a:solidFill>
                  <a:srgbClr val="0D347D"/>
                </a:solidFill>
                <a:latin typeface="+mn-lt"/>
              </a:rPr>
              <a:t>Protection;</a:t>
            </a:r>
          </a:p>
          <a:p>
            <a:pPr marL="457200" indent="-457200">
              <a:buFont typeface="Arial" panose="020B0604020202020204" pitchFamily="34" charset="0"/>
              <a:buChar char="•"/>
            </a:pPr>
            <a:r>
              <a:rPr lang="en-US" sz="2800" dirty="0">
                <a:solidFill>
                  <a:srgbClr val="0D347D"/>
                </a:solidFill>
                <a:latin typeface="+mn-lt"/>
              </a:rPr>
              <a:t>Prosecution;</a:t>
            </a:r>
          </a:p>
          <a:p>
            <a:pPr marL="457200" indent="-457200">
              <a:buFont typeface="Arial" panose="020B0604020202020204" pitchFamily="34" charset="0"/>
              <a:buChar char="•"/>
            </a:pPr>
            <a:r>
              <a:rPr lang="en-US" sz="2800" dirty="0">
                <a:solidFill>
                  <a:srgbClr val="0D347D"/>
                </a:solidFill>
                <a:latin typeface="+mn-lt"/>
              </a:rPr>
              <a:t>Promotion of information, education and awareness raising.</a:t>
            </a:r>
          </a:p>
          <a:p>
            <a:endParaRPr lang="en-US" sz="2800" dirty="0">
              <a:solidFill>
                <a:srgbClr val="0D347D"/>
              </a:solidFill>
              <a:latin typeface="+mn-lt"/>
            </a:endParaRPr>
          </a:p>
        </p:txBody>
      </p:sp>
    </p:spTree>
    <p:extLst>
      <p:ext uri="{BB962C8B-B14F-4D97-AF65-F5344CB8AC3E}">
        <p14:creationId xmlns:p14="http://schemas.microsoft.com/office/powerpoint/2010/main" val="33251951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4"/>
          </p:nvPr>
        </p:nvSpPr>
        <p:spPr>
          <a:prstGeom prst="rect">
            <a:avLst/>
          </a:prstGeom>
        </p:spPr>
        <p:txBody>
          <a:bodyPr vert="horz" lIns="91440" tIns="45720" rIns="91440" bIns="45720" rtlCol="0" anchor="ctr"/>
          <a:lstStyle>
            <a:lvl1pPr algn="r">
              <a:defRPr sz="1000">
                <a:solidFill>
                  <a:schemeClr val="tx1">
                    <a:tint val="75000"/>
                  </a:schemeClr>
                </a:solidFill>
                <a:latin typeface="Century Gothic" charset="0"/>
                <a:ea typeface="Century Gothic" charset="0"/>
                <a:cs typeface="Century Gothic" charset="0"/>
              </a:defRPr>
            </a:lvl1pPr>
          </a:lstStyle>
          <a:p>
            <a:fld id="{E8716A00-CC3F-A24A-9B86-816E9CA7F4AC}" type="slidenum">
              <a:rPr lang="fr-FR" smtClean="0">
                <a:latin typeface="Arial Narrow" charset="0"/>
                <a:ea typeface="Arial Narrow" charset="0"/>
                <a:cs typeface="Arial Narrow" charset="0"/>
              </a:rPr>
              <a:pPr/>
              <a:t>26</a:t>
            </a:fld>
            <a:endParaRPr lang="fr-FR">
              <a:latin typeface="Arial Narrow" charset="0"/>
              <a:ea typeface="Arial Narrow" charset="0"/>
              <a:cs typeface="Arial Narrow" charset="0"/>
            </a:endParaRPr>
          </a:p>
        </p:txBody>
      </p:sp>
      <p:sp>
        <p:nvSpPr>
          <p:cNvPr id="8" name="Titre 2"/>
          <p:cNvSpPr txBox="1">
            <a:spLocks/>
          </p:cNvSpPr>
          <p:nvPr/>
        </p:nvSpPr>
        <p:spPr>
          <a:xfrm>
            <a:off x="5962899" y="274639"/>
            <a:ext cx="5619500" cy="504459"/>
          </a:xfrm>
          <a:prstGeom prst="rect">
            <a:avLst/>
          </a:prstGeom>
        </p:spPr>
        <p:txBody>
          <a:bodyPr vert="horz" lIns="91440" tIns="45720" rIns="91440" bIns="45720" rtlCol="0" anchor="ctr">
            <a:normAutofit/>
          </a:bodyPr>
          <a:lstStyle>
            <a:lvl1pPr algn="r" defTabSz="457200" rtl="0" eaLnBrk="1" latinLnBrk="0" hangingPunct="1">
              <a:spcBef>
                <a:spcPct val="0"/>
              </a:spcBef>
              <a:buNone/>
              <a:defRPr sz="1600" kern="1200">
                <a:solidFill>
                  <a:srgbClr val="FFFFFF"/>
                </a:solidFill>
                <a:latin typeface="+mj-lt"/>
                <a:ea typeface="+mj-ea"/>
                <a:cs typeface="+mj-cs"/>
              </a:defRPr>
            </a:lvl1pPr>
          </a:lstStyle>
          <a:p>
            <a:endParaRPr lang="fr-FR" sz="2400" dirty="0">
              <a:latin typeface="Arial Narrow" panose="020B0606020202030204" pitchFamily="34" charset="0"/>
              <a:ea typeface="Century Gothic" charset="0"/>
              <a:cs typeface="Century Gothic" charset="0"/>
            </a:endParaRPr>
          </a:p>
        </p:txBody>
      </p:sp>
      <p:sp>
        <p:nvSpPr>
          <p:cNvPr id="6" name="Prostokąt 5"/>
          <p:cNvSpPr/>
          <p:nvPr/>
        </p:nvSpPr>
        <p:spPr>
          <a:xfrm>
            <a:off x="0" y="5892153"/>
            <a:ext cx="12192000" cy="978333"/>
          </a:xfrm>
          <a:prstGeom prst="rect">
            <a:avLst/>
          </a:prstGeom>
          <a:solidFill>
            <a:srgbClr val="C555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0" name="Obraz 9"/>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913309" y="5892153"/>
            <a:ext cx="2319452" cy="978333"/>
          </a:xfrm>
          <a:prstGeom prst="rect">
            <a:avLst/>
          </a:prstGeom>
        </p:spPr>
      </p:pic>
      <p:sp>
        <p:nvSpPr>
          <p:cNvPr id="17" name="Title 1"/>
          <p:cNvSpPr txBox="1">
            <a:spLocks/>
          </p:cNvSpPr>
          <p:nvPr/>
        </p:nvSpPr>
        <p:spPr>
          <a:xfrm>
            <a:off x="673100" y="1177926"/>
            <a:ext cx="7289800" cy="139382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2"/>
                </a:solidFill>
                <a:latin typeface="+mn-lt"/>
              </a:rPr>
              <a:t>Remedies</a:t>
            </a:r>
          </a:p>
        </p:txBody>
      </p:sp>
      <p:sp>
        <p:nvSpPr>
          <p:cNvPr id="7" name="Title 1"/>
          <p:cNvSpPr txBox="1">
            <a:spLocks/>
          </p:cNvSpPr>
          <p:nvPr/>
        </p:nvSpPr>
        <p:spPr>
          <a:xfrm>
            <a:off x="635000" y="1751104"/>
            <a:ext cx="6146800" cy="373529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rgbClr val="0D347D"/>
                </a:solidFill>
                <a:latin typeface="+mn-lt"/>
              </a:rPr>
              <a:t>The Council of Europe to communicate widely and engage member States in dialogue on all serious threats to media freedom reported on the on-line </a:t>
            </a:r>
            <a:r>
              <a:rPr lang="en-US" sz="2800" b="1" dirty="0">
                <a:solidFill>
                  <a:srgbClr val="0D347D"/>
                </a:solidFill>
                <a:latin typeface="+mn-lt"/>
              </a:rPr>
              <a:t>Platform to promote the Protection of Journalism and Safety of Journalists.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6389" y="2293978"/>
            <a:ext cx="3945727" cy="276444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Rectangle 1"/>
          <p:cNvSpPr/>
          <p:nvPr/>
        </p:nvSpPr>
        <p:spPr>
          <a:xfrm>
            <a:off x="4165601" y="5244585"/>
            <a:ext cx="5420850" cy="430887"/>
          </a:xfrm>
          <a:prstGeom prst="rect">
            <a:avLst/>
          </a:prstGeom>
        </p:spPr>
        <p:txBody>
          <a:bodyPr wrap="none">
            <a:spAutoFit/>
          </a:bodyPr>
          <a:lstStyle/>
          <a:p>
            <a:r>
              <a:rPr lang="en-GB" sz="2200" dirty="0">
                <a:solidFill>
                  <a:schemeClr val="accent2"/>
                </a:solidFill>
              </a:rPr>
              <a:t>https://www.coe.int/en/web/media-freedom</a:t>
            </a:r>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6389" y="1913658"/>
            <a:ext cx="3945727" cy="39521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28420860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4"/>
          </p:nvPr>
        </p:nvSpPr>
        <p:spPr>
          <a:prstGeom prst="rect">
            <a:avLst/>
          </a:prstGeom>
        </p:spPr>
        <p:txBody>
          <a:bodyPr vert="horz" lIns="91440" tIns="45720" rIns="91440" bIns="45720" rtlCol="0" anchor="ctr"/>
          <a:lstStyle>
            <a:lvl1pPr algn="r">
              <a:defRPr sz="1000">
                <a:solidFill>
                  <a:schemeClr val="tx1">
                    <a:tint val="75000"/>
                  </a:schemeClr>
                </a:solidFill>
                <a:latin typeface="Century Gothic" charset="0"/>
                <a:ea typeface="Century Gothic" charset="0"/>
                <a:cs typeface="Century Gothic" charset="0"/>
              </a:defRPr>
            </a:lvl1pPr>
          </a:lstStyle>
          <a:p>
            <a:fld id="{E8716A00-CC3F-A24A-9B86-816E9CA7F4AC}" type="slidenum">
              <a:rPr lang="fr-FR" smtClean="0">
                <a:latin typeface="Arial Narrow" charset="0"/>
                <a:ea typeface="Arial Narrow" charset="0"/>
                <a:cs typeface="Arial Narrow" charset="0"/>
              </a:rPr>
              <a:pPr/>
              <a:t>27</a:t>
            </a:fld>
            <a:endParaRPr lang="fr-FR">
              <a:latin typeface="Arial Narrow" charset="0"/>
              <a:ea typeface="Arial Narrow" charset="0"/>
              <a:cs typeface="Arial Narrow" charset="0"/>
            </a:endParaRPr>
          </a:p>
        </p:txBody>
      </p:sp>
      <p:sp>
        <p:nvSpPr>
          <p:cNvPr id="8" name="Titre 2"/>
          <p:cNvSpPr txBox="1">
            <a:spLocks/>
          </p:cNvSpPr>
          <p:nvPr/>
        </p:nvSpPr>
        <p:spPr>
          <a:xfrm>
            <a:off x="5962899" y="274639"/>
            <a:ext cx="5619500" cy="504459"/>
          </a:xfrm>
          <a:prstGeom prst="rect">
            <a:avLst/>
          </a:prstGeom>
        </p:spPr>
        <p:txBody>
          <a:bodyPr vert="horz" lIns="91440" tIns="45720" rIns="91440" bIns="45720" rtlCol="0" anchor="ctr">
            <a:normAutofit/>
          </a:bodyPr>
          <a:lstStyle>
            <a:lvl1pPr algn="r" defTabSz="457200" rtl="0" eaLnBrk="1" latinLnBrk="0" hangingPunct="1">
              <a:spcBef>
                <a:spcPct val="0"/>
              </a:spcBef>
              <a:buNone/>
              <a:defRPr sz="1600" kern="1200">
                <a:solidFill>
                  <a:srgbClr val="FFFFFF"/>
                </a:solidFill>
                <a:latin typeface="+mj-lt"/>
                <a:ea typeface="+mj-ea"/>
                <a:cs typeface="+mj-cs"/>
              </a:defRPr>
            </a:lvl1pPr>
          </a:lstStyle>
          <a:p>
            <a:endParaRPr lang="fr-FR" sz="2400" dirty="0">
              <a:latin typeface="Arial Narrow" panose="020B0606020202030204" pitchFamily="34" charset="0"/>
              <a:ea typeface="Century Gothic" charset="0"/>
              <a:cs typeface="Century Gothic" charset="0"/>
            </a:endParaRPr>
          </a:p>
        </p:txBody>
      </p:sp>
      <p:sp>
        <p:nvSpPr>
          <p:cNvPr id="6" name="Prostokąt 5"/>
          <p:cNvSpPr/>
          <p:nvPr/>
        </p:nvSpPr>
        <p:spPr>
          <a:xfrm>
            <a:off x="0" y="5892153"/>
            <a:ext cx="12192000" cy="978333"/>
          </a:xfrm>
          <a:prstGeom prst="rect">
            <a:avLst/>
          </a:prstGeom>
          <a:solidFill>
            <a:srgbClr val="C555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0" name="Obraz 9"/>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092118" y="5892153"/>
            <a:ext cx="2319452" cy="978333"/>
          </a:xfrm>
          <a:prstGeom prst="rect">
            <a:avLst/>
          </a:prstGeom>
        </p:spPr>
      </p:pic>
      <p:sp>
        <p:nvSpPr>
          <p:cNvPr id="17" name="Title 1"/>
          <p:cNvSpPr txBox="1">
            <a:spLocks/>
          </p:cNvSpPr>
          <p:nvPr/>
        </p:nvSpPr>
        <p:spPr>
          <a:xfrm>
            <a:off x="657171" y="1177926"/>
            <a:ext cx="9553628" cy="5731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2"/>
                </a:solidFill>
                <a:latin typeface="+mn-lt"/>
              </a:rPr>
              <a:t>Further references</a:t>
            </a:r>
          </a:p>
        </p:txBody>
      </p:sp>
      <p:sp>
        <p:nvSpPr>
          <p:cNvPr id="2" name="Rectangle 1"/>
          <p:cNvSpPr/>
          <p:nvPr/>
        </p:nvSpPr>
        <p:spPr>
          <a:xfrm>
            <a:off x="764405" y="1751105"/>
            <a:ext cx="10955155" cy="2554545"/>
          </a:xfrm>
          <a:prstGeom prst="rect">
            <a:avLst/>
          </a:prstGeom>
        </p:spPr>
        <p:txBody>
          <a:bodyPr wrap="square">
            <a:spAutoFit/>
          </a:bodyPr>
          <a:lstStyle/>
          <a:p>
            <a:r>
              <a:rPr lang="en-GB" sz="2000" dirty="0"/>
              <a:t>Parliamentary Assembly </a:t>
            </a:r>
            <a:r>
              <a:rPr lang="en-GB" sz="2000" dirty="0">
                <a:hlinkClick r:id="rId3"/>
              </a:rPr>
              <a:t>Recommendation 2097 (2017)</a:t>
            </a:r>
            <a:r>
              <a:rPr lang="en-GB" sz="2000" dirty="0"/>
              <a:t> and </a:t>
            </a:r>
            <a:r>
              <a:rPr lang="en-GB" sz="2000" dirty="0">
                <a:hlinkClick r:id="rId4"/>
              </a:rPr>
              <a:t>Resolution 2141 (2017)</a:t>
            </a:r>
            <a:r>
              <a:rPr lang="en-GB" sz="2000" dirty="0"/>
              <a:t> on attacks against journalists and media freedom in Europe; </a:t>
            </a:r>
          </a:p>
          <a:p>
            <a:endParaRPr lang="en-GB" sz="2000" dirty="0"/>
          </a:p>
          <a:p>
            <a:r>
              <a:rPr lang="en-GB" sz="2000" dirty="0"/>
              <a:t>Committee of Ministers  </a:t>
            </a:r>
            <a:r>
              <a:rPr lang="en-GB" sz="2000" dirty="0">
                <a:hlinkClick r:id="rId5"/>
              </a:rPr>
              <a:t>Recommendation CM/Rec(2016)4</a:t>
            </a:r>
            <a:r>
              <a:rPr lang="en-GB" sz="2000" dirty="0"/>
              <a:t> on the protection of journalism and safety of journalists and other media actors;</a:t>
            </a:r>
          </a:p>
          <a:p>
            <a:endParaRPr lang="en-GB" sz="2000" dirty="0"/>
          </a:p>
          <a:p>
            <a:r>
              <a:rPr lang="en-GB" sz="2000" dirty="0"/>
              <a:t>Parliamentary Assembly </a:t>
            </a:r>
            <a:r>
              <a:rPr lang="en-GB" sz="2000" dirty="0">
                <a:hlinkClick r:id="rId6"/>
              </a:rPr>
              <a:t>Recommendation 2062 (2015)</a:t>
            </a:r>
            <a:r>
              <a:rPr lang="en-GB" sz="2000" dirty="0"/>
              <a:t> and </a:t>
            </a:r>
            <a:r>
              <a:rPr lang="en-GB" sz="2000" dirty="0">
                <a:hlinkClick r:id="rId7"/>
              </a:rPr>
              <a:t>Resolution 2035 (2015)</a:t>
            </a:r>
            <a:r>
              <a:rPr lang="en-GB" sz="2000" dirty="0"/>
              <a:t> Protection of the safety of journalists and of media freedom in Europe.</a:t>
            </a:r>
          </a:p>
        </p:txBody>
      </p:sp>
    </p:spTree>
    <p:extLst>
      <p:ext uri="{BB962C8B-B14F-4D97-AF65-F5344CB8AC3E}">
        <p14:creationId xmlns:p14="http://schemas.microsoft.com/office/powerpoint/2010/main" val="35454323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Reporter, Camera, Journalist, Media, News"/>
          <p:cNvPicPr>
            <a:picLocks noChangeAspect="1" noChangeArrowheads="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5231" t="14284" r="9244" b="24884"/>
          <a:stretch/>
        </p:blipFill>
        <p:spPr bwMode="auto">
          <a:xfrm>
            <a:off x="13656" y="-122889"/>
            <a:ext cx="12192001" cy="6042352"/>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20"/>
          <p:cNvSpPr>
            <a:spLocks noChangeArrowheads="1"/>
          </p:cNvSpPr>
          <p:nvPr/>
        </p:nvSpPr>
        <p:spPr bwMode="auto">
          <a:xfrm>
            <a:off x="609599" y="1392209"/>
            <a:ext cx="9023349" cy="39703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marL="457200" indent="-457200">
              <a:buFont typeface="Arial" charset="0"/>
              <a:buChar char="•"/>
              <a:defRPr/>
            </a:pPr>
            <a:endParaRPr lang="fr-FR" sz="2800" dirty="0">
              <a:solidFill>
                <a:srgbClr val="0D347D"/>
              </a:solidFill>
              <a:latin typeface="Arial" panose="020B0604020202020204" pitchFamily="34" charset="0"/>
              <a:ea typeface="Century Gothic" charset="0"/>
              <a:cs typeface="Arial" panose="020B0604020202020204" pitchFamily="34" charset="0"/>
            </a:endParaRPr>
          </a:p>
          <a:p>
            <a:pPr marL="457200" indent="-457200">
              <a:buFont typeface="Arial" charset="0"/>
              <a:buChar char="•"/>
              <a:defRPr/>
            </a:pPr>
            <a:endParaRPr lang="fr-FR" sz="2800" dirty="0">
              <a:solidFill>
                <a:srgbClr val="0D347D"/>
              </a:solidFill>
              <a:latin typeface="Arial" panose="020B0604020202020204" pitchFamily="34" charset="0"/>
              <a:ea typeface="Century Gothic" charset="0"/>
              <a:cs typeface="Arial" panose="020B0604020202020204" pitchFamily="34" charset="0"/>
            </a:endParaRPr>
          </a:p>
          <a:p>
            <a:pPr marL="457200" indent="-457200">
              <a:buFont typeface="Arial" charset="0"/>
              <a:buChar char="•"/>
              <a:defRPr/>
            </a:pPr>
            <a:endParaRPr lang="fr-FR" sz="2800" dirty="0">
              <a:solidFill>
                <a:srgbClr val="0D347D"/>
              </a:solidFill>
              <a:latin typeface="Arial" panose="020B0604020202020204" pitchFamily="34" charset="0"/>
              <a:ea typeface="Century Gothic" charset="0"/>
              <a:cs typeface="Arial" panose="020B0604020202020204" pitchFamily="34" charset="0"/>
            </a:endParaRPr>
          </a:p>
          <a:p>
            <a:pPr marL="457200" indent="-457200">
              <a:buFont typeface="Arial" charset="0"/>
              <a:buChar char="•"/>
              <a:defRPr/>
            </a:pPr>
            <a:r>
              <a:rPr lang="fr-FR" sz="2800" dirty="0">
                <a:solidFill>
                  <a:srgbClr val="0D347D"/>
                </a:solidFill>
                <a:latin typeface="Arial" panose="020B0604020202020204" pitchFamily="34" charset="0"/>
                <a:ea typeface="Century Gothic" charset="0"/>
                <a:cs typeface="Arial" panose="020B0604020202020204" pitchFamily="34" charset="0"/>
              </a:rPr>
              <a:t>Thanks for your attention !</a:t>
            </a:r>
          </a:p>
          <a:p>
            <a:pPr marL="457200" indent="-457200">
              <a:buFont typeface="Arial" charset="0"/>
              <a:buChar char="•"/>
              <a:defRPr/>
            </a:pPr>
            <a:endParaRPr lang="fr-FR" sz="2800" dirty="0">
              <a:solidFill>
                <a:srgbClr val="0D347D"/>
              </a:solidFill>
              <a:latin typeface="Arial" panose="020B0604020202020204" pitchFamily="34" charset="0"/>
              <a:ea typeface="Century Gothic" charset="0"/>
              <a:cs typeface="Arial" panose="020B0604020202020204" pitchFamily="34" charset="0"/>
            </a:endParaRPr>
          </a:p>
          <a:p>
            <a:pPr marL="457200" indent="-457200">
              <a:buFont typeface="Arial" charset="0"/>
              <a:buChar char="•"/>
              <a:defRPr/>
            </a:pPr>
            <a:endParaRPr lang="fr-FR" sz="2800" dirty="0">
              <a:solidFill>
                <a:srgbClr val="0D347D"/>
              </a:solidFill>
              <a:latin typeface="Arial" panose="020B0604020202020204" pitchFamily="34" charset="0"/>
              <a:ea typeface="Century Gothic" charset="0"/>
              <a:cs typeface="Arial" panose="020B0604020202020204" pitchFamily="34" charset="0"/>
            </a:endParaRPr>
          </a:p>
          <a:p>
            <a:pPr marL="457200" indent="-457200">
              <a:buFont typeface="Arial" charset="0"/>
              <a:buChar char="•"/>
              <a:defRPr/>
            </a:pPr>
            <a:endParaRPr lang="fr-FR" sz="2800" dirty="0">
              <a:solidFill>
                <a:srgbClr val="0D347D"/>
              </a:solidFill>
              <a:latin typeface="Arial" panose="020B0604020202020204" pitchFamily="34" charset="0"/>
              <a:ea typeface="Century Gothic" charset="0"/>
              <a:cs typeface="Arial" panose="020B0604020202020204" pitchFamily="34" charset="0"/>
            </a:endParaRPr>
          </a:p>
          <a:p>
            <a:pPr marL="457200" indent="-457200">
              <a:buFont typeface="Arial" charset="0"/>
              <a:buChar char="•"/>
              <a:defRPr/>
            </a:pPr>
            <a:endParaRPr lang="fr-FR" sz="2800" dirty="0">
              <a:solidFill>
                <a:srgbClr val="0D347D"/>
              </a:solidFill>
              <a:latin typeface="Arial" panose="020B0604020202020204" pitchFamily="34" charset="0"/>
              <a:ea typeface="Century Gothic" charset="0"/>
              <a:cs typeface="Arial" panose="020B0604020202020204" pitchFamily="34" charset="0"/>
            </a:endParaRPr>
          </a:p>
          <a:p>
            <a:pPr>
              <a:defRPr/>
            </a:pPr>
            <a:r>
              <a:rPr lang="fr-FR" sz="2800" dirty="0">
                <a:solidFill>
                  <a:srgbClr val="0D347D"/>
                </a:solidFill>
                <a:latin typeface="Arial" panose="020B0604020202020204" pitchFamily="34" charset="0"/>
                <a:ea typeface="Century Gothic" charset="0"/>
                <a:cs typeface="Arial" panose="020B0604020202020204" pitchFamily="34" charset="0"/>
              </a:rPr>
              <a:t>www.coe.int/freedomofexpression</a:t>
            </a:r>
          </a:p>
        </p:txBody>
      </p:sp>
      <p:sp>
        <p:nvSpPr>
          <p:cNvPr id="11" name="Espace réservé du numéro de diapositive 5"/>
          <p:cNvSpPr>
            <a:spLocks noGrp="1"/>
          </p:cNvSpPr>
          <p:nvPr>
            <p:ph type="sldNum" sz="quarter" idx="4"/>
          </p:nvPr>
        </p:nvSpPr>
        <p:spPr>
          <a:prstGeom prst="rect">
            <a:avLst/>
          </a:prstGeom>
        </p:spPr>
        <p:txBody>
          <a:bodyPr vert="horz" lIns="91440" tIns="45720" rIns="91440" bIns="45720" rtlCol="0" anchor="ctr"/>
          <a:lstStyle>
            <a:lvl1pPr algn="r">
              <a:defRPr sz="1000">
                <a:solidFill>
                  <a:schemeClr val="tx1">
                    <a:tint val="75000"/>
                  </a:schemeClr>
                </a:solidFill>
                <a:latin typeface="Century Gothic" charset="0"/>
                <a:ea typeface="Century Gothic" charset="0"/>
                <a:cs typeface="Century Gothic" charset="0"/>
              </a:defRPr>
            </a:lvl1pPr>
          </a:lstStyle>
          <a:p>
            <a:fld id="{E8716A00-CC3F-A24A-9B86-816E9CA7F4AC}" type="slidenum">
              <a:rPr lang="fr-FR" smtClean="0">
                <a:latin typeface="Arial Narrow" charset="0"/>
                <a:ea typeface="Arial Narrow" charset="0"/>
                <a:cs typeface="Arial Narrow" charset="0"/>
              </a:rPr>
              <a:pPr/>
              <a:t>28</a:t>
            </a:fld>
            <a:endParaRPr lang="fr-FR">
              <a:latin typeface="Arial Narrow" charset="0"/>
              <a:ea typeface="Arial Narrow" charset="0"/>
              <a:cs typeface="Arial Narrow" charset="0"/>
            </a:endParaRPr>
          </a:p>
        </p:txBody>
      </p:sp>
      <p:sp>
        <p:nvSpPr>
          <p:cNvPr id="7" name="Prostokąt 6"/>
          <p:cNvSpPr/>
          <p:nvPr/>
        </p:nvSpPr>
        <p:spPr>
          <a:xfrm>
            <a:off x="0" y="5892153"/>
            <a:ext cx="12192000" cy="978333"/>
          </a:xfrm>
          <a:prstGeom prst="rect">
            <a:avLst/>
          </a:prstGeom>
          <a:solidFill>
            <a:srgbClr val="C555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9" name="Obraz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473222" y="5892153"/>
            <a:ext cx="2319452" cy="978333"/>
          </a:xfrm>
          <a:prstGeom prst="rect">
            <a:avLst/>
          </a:prstGeom>
        </p:spPr>
      </p:pic>
    </p:spTree>
    <p:extLst>
      <p:ext uri="{BB962C8B-B14F-4D97-AF65-F5344CB8AC3E}">
        <p14:creationId xmlns:p14="http://schemas.microsoft.com/office/powerpoint/2010/main" val="3090545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p:cNvSpPr>
            <a:spLocks noGrp="1"/>
          </p:cNvSpPr>
          <p:nvPr>
            <p:ph idx="1"/>
          </p:nvPr>
        </p:nvSpPr>
        <p:spPr>
          <a:xfrm>
            <a:off x="759177" y="1912076"/>
            <a:ext cx="9708447" cy="3994033"/>
          </a:xfrm>
        </p:spPr>
        <p:txBody>
          <a:bodyPr>
            <a:normAutofit/>
          </a:bodyPr>
          <a:lstStyle/>
          <a:p>
            <a:pPr>
              <a:spcAft>
                <a:spcPts val="0"/>
              </a:spcAft>
            </a:pPr>
            <a:r>
              <a:rPr lang="en-US" sz="2400" dirty="0">
                <a:solidFill>
                  <a:srgbClr val="1F497D"/>
                </a:solidFill>
                <a:latin typeface="Times"/>
                <a:ea typeface="Times New Roman"/>
                <a:cs typeface="Times New Roman"/>
              </a:rPr>
              <a:t>journalists must be able to conduct their work free from interference, including the threat of violence and intimidation.</a:t>
            </a:r>
          </a:p>
          <a:p>
            <a:pPr>
              <a:spcAft>
                <a:spcPts val="0"/>
              </a:spcAft>
            </a:pPr>
            <a:endParaRPr lang="en-US" sz="2400" dirty="0">
              <a:solidFill>
                <a:srgbClr val="1F497D"/>
              </a:solidFill>
              <a:latin typeface="Cambria"/>
              <a:ea typeface="ＭＳ 明朝"/>
              <a:cs typeface="Times New Roman"/>
            </a:endParaRPr>
          </a:p>
          <a:p>
            <a:pPr>
              <a:spcAft>
                <a:spcPts val="0"/>
              </a:spcAft>
            </a:pPr>
            <a:r>
              <a:rPr lang="en-US" sz="2400" dirty="0">
                <a:solidFill>
                  <a:srgbClr val="1F497D"/>
                </a:solidFill>
                <a:latin typeface="Times"/>
                <a:ea typeface="Times New Roman"/>
                <a:cs typeface="Times New Roman"/>
              </a:rPr>
              <a:t>member states fail to guarantee an enabling environment for them and journalists are exposed to threats and violence. </a:t>
            </a:r>
          </a:p>
          <a:p>
            <a:pPr>
              <a:spcAft>
                <a:spcPts val="0"/>
              </a:spcAft>
            </a:pPr>
            <a:endParaRPr lang="en-US" sz="2400" dirty="0">
              <a:solidFill>
                <a:srgbClr val="1F497D"/>
              </a:solidFill>
              <a:latin typeface="Times"/>
              <a:ea typeface="Times New Roman"/>
              <a:cs typeface="Times New Roman"/>
            </a:endParaRPr>
          </a:p>
          <a:p>
            <a:pPr>
              <a:spcAft>
                <a:spcPts val="0"/>
              </a:spcAft>
            </a:pPr>
            <a:r>
              <a:rPr lang="en-US" sz="2400" dirty="0">
                <a:solidFill>
                  <a:srgbClr val="1F497D"/>
                </a:solidFill>
                <a:latin typeface="Times"/>
                <a:ea typeface="Times New Roman"/>
                <a:cs typeface="Times New Roman"/>
              </a:rPr>
              <a:t>Imprisonment of journalists has reached unprecedented numbers</a:t>
            </a:r>
            <a:r>
              <a:rPr lang="en-US" sz="2400" dirty="0">
                <a:solidFill>
                  <a:srgbClr val="1F497D"/>
                </a:solidFill>
              </a:rPr>
              <a:t> </a:t>
            </a:r>
          </a:p>
        </p:txBody>
      </p:sp>
      <p:sp>
        <p:nvSpPr>
          <p:cNvPr id="5" name="Espace réservé du numéro de diapositive 5"/>
          <p:cNvSpPr>
            <a:spLocks noGrp="1"/>
          </p:cNvSpPr>
          <p:nvPr>
            <p:ph type="sldNum" sz="quarter" idx="4"/>
          </p:nvPr>
        </p:nvSpPr>
        <p:spPr>
          <a:prstGeom prst="rect">
            <a:avLst/>
          </a:prstGeom>
        </p:spPr>
        <p:txBody>
          <a:bodyPr vert="horz" lIns="91440" tIns="45720" rIns="91440" bIns="45720" rtlCol="0" anchor="ctr"/>
          <a:lstStyle>
            <a:lvl1pPr algn="r">
              <a:defRPr sz="1000">
                <a:solidFill>
                  <a:schemeClr val="tx1">
                    <a:tint val="75000"/>
                  </a:schemeClr>
                </a:solidFill>
                <a:latin typeface="Century Gothic" charset="0"/>
                <a:ea typeface="Century Gothic" charset="0"/>
                <a:cs typeface="Century Gothic" charset="0"/>
              </a:defRPr>
            </a:lvl1pPr>
          </a:lstStyle>
          <a:p>
            <a:fld id="{E8716A00-CC3F-A24A-9B86-816E9CA7F4AC}" type="slidenum">
              <a:rPr lang="fr-FR" smtClean="0">
                <a:latin typeface="Arial Narrow" charset="0"/>
                <a:ea typeface="Arial Narrow" charset="0"/>
                <a:cs typeface="Arial Narrow" charset="0"/>
              </a:rPr>
              <a:pPr/>
              <a:t>3</a:t>
            </a:fld>
            <a:endParaRPr lang="fr-FR">
              <a:latin typeface="Arial Narrow" charset="0"/>
              <a:ea typeface="Arial Narrow" charset="0"/>
              <a:cs typeface="Arial Narrow" charset="0"/>
            </a:endParaRPr>
          </a:p>
        </p:txBody>
      </p:sp>
      <p:sp>
        <p:nvSpPr>
          <p:cNvPr id="8" name="Titre 2"/>
          <p:cNvSpPr txBox="1">
            <a:spLocks/>
          </p:cNvSpPr>
          <p:nvPr/>
        </p:nvSpPr>
        <p:spPr>
          <a:xfrm>
            <a:off x="5962899" y="274639"/>
            <a:ext cx="5619500" cy="504459"/>
          </a:xfrm>
          <a:prstGeom prst="rect">
            <a:avLst/>
          </a:prstGeom>
        </p:spPr>
        <p:txBody>
          <a:bodyPr vert="horz" lIns="91440" tIns="45720" rIns="91440" bIns="45720" rtlCol="0" anchor="ctr">
            <a:normAutofit/>
          </a:bodyPr>
          <a:lstStyle>
            <a:lvl1pPr algn="r" defTabSz="457200" rtl="0" eaLnBrk="1" latinLnBrk="0" hangingPunct="1">
              <a:spcBef>
                <a:spcPct val="0"/>
              </a:spcBef>
              <a:buNone/>
              <a:defRPr sz="1600" kern="1200">
                <a:solidFill>
                  <a:srgbClr val="FFFFFF"/>
                </a:solidFill>
                <a:latin typeface="+mj-lt"/>
                <a:ea typeface="+mj-ea"/>
                <a:cs typeface="+mj-cs"/>
              </a:defRPr>
            </a:lvl1pPr>
          </a:lstStyle>
          <a:p>
            <a:endParaRPr lang="fr-FR" sz="2400" dirty="0">
              <a:latin typeface="Arial Narrow" panose="020B0606020202030204" pitchFamily="34" charset="0"/>
              <a:ea typeface="Century Gothic" charset="0"/>
              <a:cs typeface="Century Gothic" charset="0"/>
            </a:endParaRPr>
          </a:p>
        </p:txBody>
      </p:sp>
      <p:sp>
        <p:nvSpPr>
          <p:cNvPr id="6" name="Prostokąt 5"/>
          <p:cNvSpPr/>
          <p:nvPr/>
        </p:nvSpPr>
        <p:spPr>
          <a:xfrm>
            <a:off x="0" y="5892153"/>
            <a:ext cx="12192000" cy="978333"/>
          </a:xfrm>
          <a:prstGeom prst="rect">
            <a:avLst/>
          </a:prstGeom>
          <a:solidFill>
            <a:srgbClr val="C555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0" name="Obraz 9"/>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57641" y="5892153"/>
            <a:ext cx="2319452" cy="978333"/>
          </a:xfrm>
          <a:prstGeom prst="rect">
            <a:avLst/>
          </a:prstGeom>
        </p:spPr>
      </p:pic>
      <p:sp>
        <p:nvSpPr>
          <p:cNvPr id="17" name="Title 1"/>
          <p:cNvSpPr txBox="1">
            <a:spLocks/>
          </p:cNvSpPr>
          <p:nvPr/>
        </p:nvSpPr>
        <p:spPr>
          <a:xfrm>
            <a:off x="812800" y="530357"/>
            <a:ext cx="8397925" cy="179056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2"/>
                </a:solidFill>
                <a:latin typeface="+mn-lt"/>
              </a:rPr>
              <a:t>The 2017 Report of the Secretary General </a:t>
            </a:r>
            <a:br>
              <a:rPr lang="en-US" sz="3200" b="1" dirty="0">
                <a:solidFill>
                  <a:schemeClr val="accent2"/>
                </a:solidFill>
                <a:latin typeface="+mn-lt"/>
              </a:rPr>
            </a:br>
            <a:r>
              <a:rPr lang="en-US" sz="3200" b="1" dirty="0">
                <a:solidFill>
                  <a:schemeClr val="accent2"/>
                </a:solidFill>
                <a:latin typeface="+mn-lt"/>
              </a:rPr>
              <a:t>of the Council of Europe highlights:</a:t>
            </a:r>
          </a:p>
        </p:txBody>
      </p:sp>
    </p:spTree>
    <p:extLst>
      <p:ext uri="{BB962C8B-B14F-4D97-AF65-F5344CB8AC3E}">
        <p14:creationId xmlns:p14="http://schemas.microsoft.com/office/powerpoint/2010/main" val="2653100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p:cNvSpPr>
            <a:spLocks noGrp="1"/>
          </p:cNvSpPr>
          <p:nvPr>
            <p:ph idx="1"/>
          </p:nvPr>
        </p:nvSpPr>
        <p:spPr>
          <a:xfrm>
            <a:off x="759177" y="1912076"/>
            <a:ext cx="9708447" cy="3994033"/>
          </a:xfrm>
        </p:spPr>
        <p:txBody>
          <a:bodyPr>
            <a:normAutofit/>
          </a:bodyPr>
          <a:lstStyle/>
          <a:p>
            <a:r>
              <a:rPr lang="en-US" sz="3600" dirty="0">
                <a:solidFill>
                  <a:srgbClr val="1F497D"/>
                </a:solidFill>
              </a:rPr>
              <a:t>Effective prevention requires understanding the </a:t>
            </a:r>
            <a:r>
              <a:rPr lang="en-US" sz="3600" b="1" dirty="0">
                <a:solidFill>
                  <a:srgbClr val="1F497D"/>
                </a:solidFill>
              </a:rPr>
              <a:t>magnitude and scope </a:t>
            </a:r>
            <a:r>
              <a:rPr lang="en-US" sz="3600" dirty="0">
                <a:solidFill>
                  <a:srgbClr val="1F497D"/>
                </a:solidFill>
              </a:rPr>
              <a:t>of the problem </a:t>
            </a:r>
          </a:p>
          <a:p>
            <a:r>
              <a:rPr lang="en-US" sz="3600" dirty="0">
                <a:solidFill>
                  <a:srgbClr val="1F497D"/>
                </a:solidFill>
              </a:rPr>
              <a:t>Trustworthy statistics form an irreplaceable tool for </a:t>
            </a:r>
            <a:r>
              <a:rPr lang="en-US" sz="3600" b="1" dirty="0">
                <a:solidFill>
                  <a:srgbClr val="1F497D"/>
                </a:solidFill>
              </a:rPr>
              <a:t>strategic planning</a:t>
            </a:r>
          </a:p>
          <a:p>
            <a:r>
              <a:rPr lang="en-US" sz="3600" b="1" dirty="0">
                <a:solidFill>
                  <a:srgbClr val="1F497D"/>
                </a:solidFill>
              </a:rPr>
              <a:t>3 main research questions</a:t>
            </a:r>
          </a:p>
          <a:p>
            <a:pPr marL="571500" indent="-457200"/>
            <a:endParaRPr lang="en-US" dirty="0">
              <a:solidFill>
                <a:srgbClr val="0D347D"/>
              </a:solidFill>
            </a:endParaRPr>
          </a:p>
        </p:txBody>
      </p:sp>
      <p:sp>
        <p:nvSpPr>
          <p:cNvPr id="5" name="Espace réservé du numéro de diapositive 5"/>
          <p:cNvSpPr>
            <a:spLocks noGrp="1"/>
          </p:cNvSpPr>
          <p:nvPr>
            <p:ph type="sldNum" sz="quarter" idx="4"/>
          </p:nvPr>
        </p:nvSpPr>
        <p:spPr>
          <a:prstGeom prst="rect">
            <a:avLst/>
          </a:prstGeom>
        </p:spPr>
        <p:txBody>
          <a:bodyPr vert="horz" lIns="91440" tIns="45720" rIns="91440" bIns="45720" rtlCol="0" anchor="ctr"/>
          <a:lstStyle>
            <a:lvl1pPr algn="r">
              <a:defRPr sz="1000">
                <a:solidFill>
                  <a:schemeClr val="tx1">
                    <a:tint val="75000"/>
                  </a:schemeClr>
                </a:solidFill>
                <a:latin typeface="Century Gothic" charset="0"/>
                <a:ea typeface="Century Gothic" charset="0"/>
                <a:cs typeface="Century Gothic" charset="0"/>
              </a:defRPr>
            </a:lvl1pPr>
          </a:lstStyle>
          <a:p>
            <a:fld id="{E8716A00-CC3F-A24A-9B86-816E9CA7F4AC}" type="slidenum">
              <a:rPr lang="fr-FR" smtClean="0">
                <a:latin typeface="Arial Narrow" charset="0"/>
                <a:ea typeface="Arial Narrow" charset="0"/>
                <a:cs typeface="Arial Narrow" charset="0"/>
              </a:rPr>
              <a:pPr/>
              <a:t>4</a:t>
            </a:fld>
            <a:endParaRPr lang="fr-FR">
              <a:latin typeface="Arial Narrow" charset="0"/>
              <a:ea typeface="Arial Narrow" charset="0"/>
              <a:cs typeface="Arial Narrow" charset="0"/>
            </a:endParaRPr>
          </a:p>
        </p:txBody>
      </p:sp>
      <p:sp>
        <p:nvSpPr>
          <p:cNvPr id="8" name="Titre 2"/>
          <p:cNvSpPr txBox="1">
            <a:spLocks/>
          </p:cNvSpPr>
          <p:nvPr/>
        </p:nvSpPr>
        <p:spPr>
          <a:xfrm>
            <a:off x="5962899" y="274639"/>
            <a:ext cx="5619500" cy="504459"/>
          </a:xfrm>
          <a:prstGeom prst="rect">
            <a:avLst/>
          </a:prstGeom>
        </p:spPr>
        <p:txBody>
          <a:bodyPr vert="horz" lIns="91440" tIns="45720" rIns="91440" bIns="45720" rtlCol="0" anchor="ctr">
            <a:normAutofit/>
          </a:bodyPr>
          <a:lstStyle>
            <a:lvl1pPr algn="r" defTabSz="457200" rtl="0" eaLnBrk="1" latinLnBrk="0" hangingPunct="1">
              <a:spcBef>
                <a:spcPct val="0"/>
              </a:spcBef>
              <a:buNone/>
              <a:defRPr sz="1600" kern="1200">
                <a:solidFill>
                  <a:srgbClr val="FFFFFF"/>
                </a:solidFill>
                <a:latin typeface="+mj-lt"/>
                <a:ea typeface="+mj-ea"/>
                <a:cs typeface="+mj-cs"/>
              </a:defRPr>
            </a:lvl1pPr>
          </a:lstStyle>
          <a:p>
            <a:endParaRPr lang="fr-FR" sz="2400" dirty="0">
              <a:latin typeface="Arial Narrow" panose="020B0606020202030204" pitchFamily="34" charset="0"/>
              <a:ea typeface="Century Gothic" charset="0"/>
              <a:cs typeface="Century Gothic" charset="0"/>
            </a:endParaRPr>
          </a:p>
        </p:txBody>
      </p:sp>
      <p:sp>
        <p:nvSpPr>
          <p:cNvPr id="6" name="Prostokąt 5"/>
          <p:cNvSpPr/>
          <p:nvPr/>
        </p:nvSpPr>
        <p:spPr>
          <a:xfrm>
            <a:off x="0" y="5892153"/>
            <a:ext cx="12192000" cy="978333"/>
          </a:xfrm>
          <a:prstGeom prst="rect">
            <a:avLst/>
          </a:prstGeom>
          <a:solidFill>
            <a:srgbClr val="C555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0" name="Obraz 9"/>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57641" y="5892153"/>
            <a:ext cx="2319452" cy="978333"/>
          </a:xfrm>
          <a:prstGeom prst="rect">
            <a:avLst/>
          </a:prstGeom>
        </p:spPr>
      </p:pic>
      <p:sp>
        <p:nvSpPr>
          <p:cNvPr id="17" name="Title 1"/>
          <p:cNvSpPr txBox="1">
            <a:spLocks/>
          </p:cNvSpPr>
          <p:nvPr/>
        </p:nvSpPr>
        <p:spPr>
          <a:xfrm>
            <a:off x="812800" y="530357"/>
            <a:ext cx="8397925" cy="128569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chemeClr val="accent1"/>
                </a:solidFill>
              </a:rPr>
              <a:t>Rationale and Agenda </a:t>
            </a:r>
            <a:endParaRPr lang="en-US" sz="4000" b="1" dirty="0">
              <a:solidFill>
                <a:schemeClr val="accent1"/>
              </a:solidFill>
              <a:latin typeface="+mn-lt"/>
            </a:endParaRPr>
          </a:p>
        </p:txBody>
      </p:sp>
    </p:spTree>
    <p:extLst>
      <p:ext uri="{BB962C8B-B14F-4D97-AF65-F5344CB8AC3E}">
        <p14:creationId xmlns:p14="http://schemas.microsoft.com/office/powerpoint/2010/main" val="4260321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http://static.un.org/News/dh/photos/large/2015/October/648380Journalists.jpg"/>
          <p:cNvPicPr>
            <a:picLocks noChangeAspect="1" noChangeArrowheads="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t="11838" r="6250" b="11838"/>
          <a:stretch/>
        </p:blipFill>
        <p:spPr bwMode="auto">
          <a:xfrm>
            <a:off x="-13657" y="13957"/>
            <a:ext cx="12420524" cy="5892153"/>
          </a:xfrm>
          <a:prstGeom prst="rect">
            <a:avLst/>
          </a:prstGeom>
          <a:noFill/>
          <a:extLst>
            <a:ext uri="{909E8E84-426E-40dd-AFC4-6F175D3DCCD1}">
              <a14:hiddenFill xmlns:a14="http://schemas.microsoft.com/office/drawing/2010/main" xmlns="">
                <a:solidFill>
                  <a:srgbClr val="FFFFFF"/>
                </a:solidFill>
              </a14:hiddenFill>
            </a:ext>
          </a:extLst>
        </p:spPr>
      </p:pic>
      <p:sp>
        <p:nvSpPr>
          <p:cNvPr id="18" name="Content Placeholder 2"/>
          <p:cNvSpPr>
            <a:spLocks noGrp="1"/>
          </p:cNvSpPr>
          <p:nvPr>
            <p:ph idx="1"/>
          </p:nvPr>
        </p:nvSpPr>
        <p:spPr>
          <a:xfrm>
            <a:off x="1061154" y="2032000"/>
            <a:ext cx="10521247" cy="3860152"/>
          </a:xfrm>
        </p:spPr>
        <p:txBody>
          <a:bodyPr>
            <a:normAutofit/>
          </a:bodyPr>
          <a:lstStyle/>
          <a:p>
            <a:pPr marL="571500" indent="-457200"/>
            <a:r>
              <a:rPr lang="en-US" sz="2400" b="1" dirty="0">
                <a:solidFill>
                  <a:srgbClr val="0D347D"/>
                </a:solidFill>
              </a:rPr>
              <a:t>940</a:t>
            </a:r>
            <a:r>
              <a:rPr lang="en-US" sz="2400" dirty="0">
                <a:solidFill>
                  <a:srgbClr val="0D347D"/>
                </a:solidFill>
              </a:rPr>
              <a:t> journalists from 47 CoE member States and Belarus;</a:t>
            </a:r>
          </a:p>
          <a:p>
            <a:pPr marL="571500" indent="-457200"/>
            <a:r>
              <a:rPr lang="en-US" sz="2400" b="1" dirty="0">
                <a:solidFill>
                  <a:srgbClr val="0D347D"/>
                </a:solidFill>
              </a:rPr>
              <a:t>54%</a:t>
            </a:r>
            <a:r>
              <a:rPr lang="en-US" sz="2400" dirty="0">
                <a:solidFill>
                  <a:srgbClr val="0D347D"/>
                </a:solidFill>
              </a:rPr>
              <a:t> were male and </a:t>
            </a:r>
            <a:r>
              <a:rPr lang="en-US" sz="2400" b="1" dirty="0">
                <a:solidFill>
                  <a:srgbClr val="0D347D"/>
                </a:solidFill>
              </a:rPr>
              <a:t>46%</a:t>
            </a:r>
            <a:r>
              <a:rPr lang="en-US" sz="2400" dirty="0">
                <a:solidFill>
                  <a:srgbClr val="0D347D"/>
                </a:solidFill>
              </a:rPr>
              <a:t> were female;</a:t>
            </a:r>
          </a:p>
          <a:p>
            <a:pPr marL="571500" indent="-457200"/>
            <a:r>
              <a:rPr lang="en-US" sz="2400" b="1" dirty="0">
                <a:solidFill>
                  <a:srgbClr val="0D347D"/>
                </a:solidFill>
              </a:rPr>
              <a:t>46% </a:t>
            </a:r>
            <a:r>
              <a:rPr lang="en-US" sz="2400" dirty="0">
                <a:solidFill>
                  <a:srgbClr val="0D347D"/>
                </a:solidFill>
              </a:rPr>
              <a:t>had a journalistic career spanning </a:t>
            </a:r>
            <a:r>
              <a:rPr lang="en-US" sz="2400" b="1" dirty="0">
                <a:solidFill>
                  <a:srgbClr val="0D347D"/>
                </a:solidFill>
              </a:rPr>
              <a:t>over 16 years</a:t>
            </a:r>
            <a:r>
              <a:rPr lang="en-US" sz="2400" dirty="0">
                <a:solidFill>
                  <a:srgbClr val="0D347D"/>
                </a:solidFill>
              </a:rPr>
              <a:t>; </a:t>
            </a:r>
          </a:p>
          <a:p>
            <a:pPr marL="571500" indent="-457200"/>
            <a:r>
              <a:rPr lang="en-US" sz="2400" dirty="0">
                <a:solidFill>
                  <a:srgbClr val="0D347D"/>
                </a:solidFill>
              </a:rPr>
              <a:t>The most common medium used for reporting was </a:t>
            </a:r>
            <a:r>
              <a:rPr lang="en-US" sz="2400" b="1" dirty="0">
                <a:solidFill>
                  <a:srgbClr val="0D347D"/>
                </a:solidFill>
              </a:rPr>
              <a:t>newspapers</a:t>
            </a:r>
            <a:r>
              <a:rPr lang="en-US" sz="2400" dirty="0">
                <a:solidFill>
                  <a:srgbClr val="0D347D"/>
                </a:solidFill>
              </a:rPr>
              <a:t>  </a:t>
            </a:r>
            <a:r>
              <a:rPr lang="en-US" sz="2400" b="1" dirty="0">
                <a:solidFill>
                  <a:srgbClr val="0D347D"/>
                </a:solidFill>
              </a:rPr>
              <a:t>(32%)</a:t>
            </a:r>
            <a:r>
              <a:rPr lang="en-US" sz="2400" dirty="0">
                <a:solidFill>
                  <a:srgbClr val="0D347D"/>
                </a:solidFill>
              </a:rPr>
              <a:t>, closely followed by </a:t>
            </a:r>
            <a:r>
              <a:rPr lang="en-US" sz="2400" b="1" dirty="0">
                <a:solidFill>
                  <a:srgbClr val="0D347D"/>
                </a:solidFill>
              </a:rPr>
              <a:t>the internet (31%)</a:t>
            </a:r>
            <a:r>
              <a:rPr lang="en-US" sz="2400" dirty="0">
                <a:solidFill>
                  <a:srgbClr val="0D347D"/>
                </a:solidFill>
              </a:rPr>
              <a:t>;</a:t>
            </a:r>
          </a:p>
          <a:p>
            <a:pPr marL="571500" indent="-457200"/>
            <a:r>
              <a:rPr lang="en-US" sz="2400" dirty="0">
                <a:solidFill>
                  <a:srgbClr val="0D347D"/>
                </a:solidFill>
              </a:rPr>
              <a:t>The most common topic reported on was ‘</a:t>
            </a:r>
            <a:r>
              <a:rPr lang="en-US" sz="2400" b="1" dirty="0">
                <a:solidFill>
                  <a:srgbClr val="0D347D"/>
                </a:solidFill>
              </a:rPr>
              <a:t>Politics and Governance’ (32%)</a:t>
            </a:r>
            <a:r>
              <a:rPr lang="en-US" sz="2400" dirty="0">
                <a:solidFill>
                  <a:srgbClr val="0D347D"/>
                </a:solidFill>
              </a:rPr>
              <a:t>.</a:t>
            </a:r>
            <a:r>
              <a:rPr lang="en-US" sz="2400" b="1" dirty="0">
                <a:solidFill>
                  <a:srgbClr val="0D347D"/>
                </a:solidFill>
              </a:rPr>
              <a:t> </a:t>
            </a:r>
            <a:endParaRPr lang="en-US" sz="2400" dirty="0">
              <a:solidFill>
                <a:srgbClr val="0D347D"/>
              </a:solidFill>
            </a:endParaRPr>
          </a:p>
          <a:p>
            <a:endParaRPr lang="en-US" sz="2000" dirty="0">
              <a:solidFill>
                <a:srgbClr val="0D347D"/>
              </a:solidFill>
            </a:endParaRPr>
          </a:p>
        </p:txBody>
      </p:sp>
      <p:sp>
        <p:nvSpPr>
          <p:cNvPr id="5" name="Espace réservé du numéro de diapositive 5"/>
          <p:cNvSpPr>
            <a:spLocks noGrp="1"/>
          </p:cNvSpPr>
          <p:nvPr>
            <p:ph type="sldNum" sz="quarter" idx="4"/>
          </p:nvPr>
        </p:nvSpPr>
        <p:spPr>
          <a:prstGeom prst="rect">
            <a:avLst/>
          </a:prstGeom>
        </p:spPr>
        <p:txBody>
          <a:bodyPr vert="horz" lIns="91440" tIns="45720" rIns="91440" bIns="45720" rtlCol="0" anchor="ctr"/>
          <a:lstStyle>
            <a:lvl1pPr algn="r">
              <a:defRPr sz="1000">
                <a:solidFill>
                  <a:schemeClr val="tx1">
                    <a:tint val="75000"/>
                  </a:schemeClr>
                </a:solidFill>
                <a:latin typeface="Century Gothic" charset="0"/>
                <a:ea typeface="Century Gothic" charset="0"/>
                <a:cs typeface="Century Gothic" charset="0"/>
              </a:defRPr>
            </a:lvl1pPr>
          </a:lstStyle>
          <a:p>
            <a:fld id="{E8716A00-CC3F-A24A-9B86-816E9CA7F4AC}" type="slidenum">
              <a:rPr lang="fr-FR" smtClean="0">
                <a:latin typeface="Arial Narrow" charset="0"/>
                <a:ea typeface="Arial Narrow" charset="0"/>
                <a:cs typeface="Arial Narrow" charset="0"/>
              </a:rPr>
              <a:pPr/>
              <a:t>5</a:t>
            </a:fld>
            <a:endParaRPr lang="fr-FR">
              <a:latin typeface="Arial Narrow" charset="0"/>
              <a:ea typeface="Arial Narrow" charset="0"/>
              <a:cs typeface="Arial Narrow" charset="0"/>
            </a:endParaRPr>
          </a:p>
        </p:txBody>
      </p:sp>
      <p:sp>
        <p:nvSpPr>
          <p:cNvPr id="8" name="Titre 2"/>
          <p:cNvSpPr txBox="1">
            <a:spLocks/>
          </p:cNvSpPr>
          <p:nvPr/>
        </p:nvSpPr>
        <p:spPr>
          <a:xfrm>
            <a:off x="5962899" y="274639"/>
            <a:ext cx="5619500" cy="504459"/>
          </a:xfrm>
          <a:prstGeom prst="rect">
            <a:avLst/>
          </a:prstGeom>
        </p:spPr>
        <p:txBody>
          <a:bodyPr vert="horz" lIns="91440" tIns="45720" rIns="91440" bIns="45720" rtlCol="0" anchor="ctr">
            <a:normAutofit/>
          </a:bodyPr>
          <a:lstStyle>
            <a:lvl1pPr algn="r" defTabSz="457200" rtl="0" eaLnBrk="1" latinLnBrk="0" hangingPunct="1">
              <a:spcBef>
                <a:spcPct val="0"/>
              </a:spcBef>
              <a:buNone/>
              <a:defRPr sz="1600" kern="1200">
                <a:solidFill>
                  <a:srgbClr val="FFFFFF"/>
                </a:solidFill>
                <a:latin typeface="+mj-lt"/>
                <a:ea typeface="+mj-ea"/>
                <a:cs typeface="+mj-cs"/>
              </a:defRPr>
            </a:lvl1pPr>
          </a:lstStyle>
          <a:p>
            <a:endParaRPr lang="fr-FR" sz="2400" dirty="0">
              <a:latin typeface="Arial Narrow" panose="020B0606020202030204" pitchFamily="34" charset="0"/>
              <a:ea typeface="Century Gothic" charset="0"/>
              <a:cs typeface="Century Gothic" charset="0"/>
            </a:endParaRPr>
          </a:p>
        </p:txBody>
      </p:sp>
      <p:sp>
        <p:nvSpPr>
          <p:cNvPr id="6" name="Prostokąt 5"/>
          <p:cNvSpPr/>
          <p:nvPr/>
        </p:nvSpPr>
        <p:spPr>
          <a:xfrm>
            <a:off x="0" y="5892153"/>
            <a:ext cx="12192000" cy="978333"/>
          </a:xfrm>
          <a:prstGeom prst="rect">
            <a:avLst/>
          </a:prstGeom>
          <a:solidFill>
            <a:srgbClr val="C555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0" name="Obraz 9"/>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60803" y="5892154"/>
            <a:ext cx="2319452" cy="978333"/>
          </a:xfrm>
          <a:prstGeom prst="rect">
            <a:avLst/>
          </a:prstGeom>
        </p:spPr>
      </p:pic>
      <p:sp>
        <p:nvSpPr>
          <p:cNvPr id="17" name="Title 1"/>
          <p:cNvSpPr txBox="1">
            <a:spLocks/>
          </p:cNvSpPr>
          <p:nvPr/>
        </p:nvSpPr>
        <p:spPr>
          <a:xfrm>
            <a:off x="812800" y="1177926"/>
            <a:ext cx="10007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2"/>
                </a:solidFill>
                <a:latin typeface="+mn-lt"/>
              </a:rPr>
              <a:t>Participants</a:t>
            </a:r>
          </a:p>
        </p:txBody>
      </p:sp>
    </p:spTree>
    <p:extLst>
      <p:ext uri="{BB962C8B-B14F-4D97-AF65-F5344CB8AC3E}">
        <p14:creationId xmlns:p14="http://schemas.microsoft.com/office/powerpoint/2010/main" val="2080831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ini pentru council of Europe map"/>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t="19973" b="3425"/>
          <a:stretch/>
        </p:blipFill>
        <p:spPr bwMode="auto">
          <a:xfrm>
            <a:off x="37289" y="27914"/>
            <a:ext cx="12182569"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18" name="Content Placeholder 2"/>
          <p:cNvSpPr>
            <a:spLocks noGrp="1"/>
          </p:cNvSpPr>
          <p:nvPr>
            <p:ph idx="1"/>
          </p:nvPr>
        </p:nvSpPr>
        <p:spPr>
          <a:xfrm>
            <a:off x="2337000" y="3859213"/>
            <a:ext cx="2145295" cy="885371"/>
          </a:xfrm>
        </p:spPr>
        <p:txBody>
          <a:bodyPr>
            <a:noAutofit/>
          </a:bodyPr>
          <a:lstStyle/>
          <a:p>
            <a:pPr marL="114300" indent="0" algn="ctr">
              <a:buNone/>
            </a:pPr>
            <a:r>
              <a:rPr lang="en-US" sz="3200" b="1" dirty="0">
                <a:solidFill>
                  <a:srgbClr val="0D347D"/>
                </a:solidFill>
              </a:rPr>
              <a:t>700 </a:t>
            </a:r>
            <a:br>
              <a:rPr lang="en-US" sz="2000" b="1" dirty="0">
                <a:solidFill>
                  <a:srgbClr val="0D347D"/>
                </a:solidFill>
              </a:rPr>
            </a:br>
            <a:r>
              <a:rPr lang="en-US" sz="2000" b="1" dirty="0">
                <a:solidFill>
                  <a:srgbClr val="0D347D"/>
                </a:solidFill>
              </a:rPr>
              <a:t>(78%) EU and non-EU Western countries</a:t>
            </a:r>
          </a:p>
        </p:txBody>
      </p:sp>
      <p:sp>
        <p:nvSpPr>
          <p:cNvPr id="5" name="Espace réservé du numéro de diapositive 5"/>
          <p:cNvSpPr>
            <a:spLocks noGrp="1"/>
          </p:cNvSpPr>
          <p:nvPr>
            <p:ph type="sldNum" sz="quarter" idx="4"/>
          </p:nvPr>
        </p:nvSpPr>
        <p:spPr>
          <a:prstGeom prst="rect">
            <a:avLst/>
          </a:prstGeom>
        </p:spPr>
        <p:txBody>
          <a:bodyPr vert="horz" lIns="91440" tIns="45720" rIns="91440" bIns="45720" rtlCol="0" anchor="ctr"/>
          <a:lstStyle>
            <a:lvl1pPr algn="r">
              <a:defRPr sz="1000">
                <a:solidFill>
                  <a:schemeClr val="tx1">
                    <a:tint val="75000"/>
                  </a:schemeClr>
                </a:solidFill>
                <a:latin typeface="Century Gothic" charset="0"/>
                <a:ea typeface="Century Gothic" charset="0"/>
                <a:cs typeface="Century Gothic" charset="0"/>
              </a:defRPr>
            </a:lvl1pPr>
          </a:lstStyle>
          <a:p>
            <a:fld id="{E8716A00-CC3F-A24A-9B86-816E9CA7F4AC}" type="slidenum">
              <a:rPr lang="fr-FR" smtClean="0">
                <a:latin typeface="Arial Narrow" charset="0"/>
                <a:ea typeface="Arial Narrow" charset="0"/>
                <a:cs typeface="Arial Narrow" charset="0"/>
              </a:rPr>
              <a:pPr/>
              <a:t>6</a:t>
            </a:fld>
            <a:endParaRPr lang="fr-FR" dirty="0">
              <a:latin typeface="Arial Narrow" charset="0"/>
              <a:ea typeface="Arial Narrow" charset="0"/>
              <a:cs typeface="Arial Narrow" charset="0"/>
            </a:endParaRPr>
          </a:p>
        </p:txBody>
      </p:sp>
      <p:sp>
        <p:nvSpPr>
          <p:cNvPr id="8" name="Titre 2"/>
          <p:cNvSpPr txBox="1">
            <a:spLocks/>
          </p:cNvSpPr>
          <p:nvPr/>
        </p:nvSpPr>
        <p:spPr>
          <a:xfrm>
            <a:off x="5962899" y="274639"/>
            <a:ext cx="5619500" cy="504459"/>
          </a:xfrm>
          <a:prstGeom prst="rect">
            <a:avLst/>
          </a:prstGeom>
        </p:spPr>
        <p:txBody>
          <a:bodyPr vert="horz" lIns="91440" tIns="45720" rIns="91440" bIns="45720" rtlCol="0" anchor="ctr">
            <a:normAutofit/>
          </a:bodyPr>
          <a:lstStyle>
            <a:lvl1pPr algn="r" defTabSz="457200" rtl="0" eaLnBrk="1" latinLnBrk="0" hangingPunct="1">
              <a:spcBef>
                <a:spcPct val="0"/>
              </a:spcBef>
              <a:buNone/>
              <a:defRPr sz="1600" kern="1200">
                <a:solidFill>
                  <a:srgbClr val="FFFFFF"/>
                </a:solidFill>
                <a:latin typeface="+mj-lt"/>
                <a:ea typeface="+mj-ea"/>
                <a:cs typeface="+mj-cs"/>
              </a:defRPr>
            </a:lvl1pPr>
          </a:lstStyle>
          <a:p>
            <a:endParaRPr lang="fr-FR" sz="2400" dirty="0">
              <a:latin typeface="Arial Narrow" panose="020B0606020202030204" pitchFamily="34" charset="0"/>
              <a:ea typeface="Century Gothic" charset="0"/>
              <a:cs typeface="Century Gothic" charset="0"/>
            </a:endParaRPr>
          </a:p>
        </p:txBody>
      </p:sp>
      <p:sp>
        <p:nvSpPr>
          <p:cNvPr id="17" name="Title 1"/>
          <p:cNvSpPr txBox="1">
            <a:spLocks/>
          </p:cNvSpPr>
          <p:nvPr/>
        </p:nvSpPr>
        <p:spPr>
          <a:xfrm>
            <a:off x="812800" y="1177926"/>
            <a:ext cx="10007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2"/>
                </a:solidFill>
                <a:latin typeface="+mn-lt"/>
              </a:rPr>
              <a:t>Region reporting from:</a:t>
            </a:r>
          </a:p>
        </p:txBody>
      </p:sp>
      <p:sp>
        <p:nvSpPr>
          <p:cNvPr id="9" name="Content Placeholder 2"/>
          <p:cNvSpPr txBox="1">
            <a:spLocks/>
          </p:cNvSpPr>
          <p:nvPr/>
        </p:nvSpPr>
        <p:spPr>
          <a:xfrm>
            <a:off x="6946109" y="2726191"/>
            <a:ext cx="2145295" cy="8853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114300" indent="0" algn="ctr">
              <a:buFont typeface="Arial"/>
              <a:buNone/>
            </a:pPr>
            <a:r>
              <a:rPr lang="en-US" sz="3200" b="1" dirty="0">
                <a:solidFill>
                  <a:srgbClr val="0D347D"/>
                </a:solidFill>
              </a:rPr>
              <a:t>214 </a:t>
            </a:r>
            <a:br>
              <a:rPr lang="en-US" sz="2000" b="1" dirty="0">
                <a:solidFill>
                  <a:srgbClr val="0D347D"/>
                </a:solidFill>
              </a:rPr>
            </a:br>
            <a:r>
              <a:rPr lang="en-US" sz="2000" b="1" dirty="0">
                <a:solidFill>
                  <a:srgbClr val="0D347D"/>
                </a:solidFill>
              </a:rPr>
              <a:t>(23%) Eastern European countries</a:t>
            </a:r>
          </a:p>
        </p:txBody>
      </p:sp>
      <p:sp>
        <p:nvSpPr>
          <p:cNvPr id="11" name="Content Placeholder 2"/>
          <p:cNvSpPr txBox="1">
            <a:spLocks/>
          </p:cNvSpPr>
          <p:nvPr/>
        </p:nvSpPr>
        <p:spPr>
          <a:xfrm>
            <a:off x="9747753" y="4008437"/>
            <a:ext cx="2145295" cy="8853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114300" indent="0" algn="ctr">
              <a:buFont typeface="Arial"/>
              <a:buNone/>
            </a:pPr>
            <a:r>
              <a:rPr lang="en-US" sz="3200" b="1" dirty="0">
                <a:solidFill>
                  <a:srgbClr val="0D347D"/>
                </a:solidFill>
              </a:rPr>
              <a:t>53</a:t>
            </a:r>
            <a:br>
              <a:rPr lang="en-US" sz="2000" b="1" dirty="0">
                <a:solidFill>
                  <a:srgbClr val="0D347D"/>
                </a:solidFill>
              </a:rPr>
            </a:br>
            <a:r>
              <a:rPr lang="en-US" sz="2000" b="1" dirty="0">
                <a:solidFill>
                  <a:srgbClr val="0D347D"/>
                </a:solidFill>
              </a:rPr>
              <a:t>(6%) South Caucasus countries</a:t>
            </a:r>
          </a:p>
        </p:txBody>
      </p:sp>
      <p:sp>
        <p:nvSpPr>
          <p:cNvPr id="12" name="Content Placeholder 2"/>
          <p:cNvSpPr txBox="1">
            <a:spLocks/>
          </p:cNvSpPr>
          <p:nvPr/>
        </p:nvSpPr>
        <p:spPr>
          <a:xfrm>
            <a:off x="5334399" y="4897208"/>
            <a:ext cx="2145295" cy="8853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114300" indent="0" algn="ctr">
              <a:buFont typeface="Arial"/>
              <a:buNone/>
            </a:pPr>
            <a:r>
              <a:rPr lang="en-US" sz="3200" b="1" dirty="0">
                <a:solidFill>
                  <a:srgbClr val="0D347D"/>
                </a:solidFill>
              </a:rPr>
              <a:t>217</a:t>
            </a:r>
            <a:br>
              <a:rPr lang="en-US" sz="2000" b="1" dirty="0">
                <a:solidFill>
                  <a:srgbClr val="0D347D"/>
                </a:solidFill>
              </a:rPr>
            </a:br>
            <a:r>
              <a:rPr lang="en-US" sz="2000" b="1" dirty="0">
                <a:solidFill>
                  <a:srgbClr val="0D347D"/>
                </a:solidFill>
              </a:rPr>
              <a:t> (24%) South-East European countries</a:t>
            </a:r>
          </a:p>
        </p:txBody>
      </p:sp>
      <p:sp>
        <p:nvSpPr>
          <p:cNvPr id="13" name="Content Placeholder 2"/>
          <p:cNvSpPr txBox="1">
            <a:spLocks/>
          </p:cNvSpPr>
          <p:nvPr/>
        </p:nvSpPr>
        <p:spPr>
          <a:xfrm>
            <a:off x="8045953" y="5265737"/>
            <a:ext cx="2145295" cy="8853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114300" indent="0" algn="ctr">
              <a:buFont typeface="Arial"/>
              <a:buNone/>
            </a:pPr>
            <a:r>
              <a:rPr lang="en-US" sz="3200" b="1" dirty="0">
                <a:solidFill>
                  <a:srgbClr val="0D347D"/>
                </a:solidFill>
              </a:rPr>
              <a:t>116  </a:t>
            </a:r>
            <a:br>
              <a:rPr lang="en-US" sz="2000" b="1" dirty="0">
                <a:solidFill>
                  <a:srgbClr val="0D347D"/>
                </a:solidFill>
              </a:rPr>
            </a:br>
            <a:r>
              <a:rPr lang="en-US" sz="2000" b="1" dirty="0">
                <a:solidFill>
                  <a:srgbClr val="0D347D"/>
                </a:solidFill>
              </a:rPr>
              <a:t>(13%) Turkey</a:t>
            </a:r>
          </a:p>
        </p:txBody>
      </p:sp>
    </p:spTree>
    <p:extLst>
      <p:ext uri="{BB962C8B-B14F-4D97-AF65-F5344CB8AC3E}">
        <p14:creationId xmlns:p14="http://schemas.microsoft.com/office/powerpoint/2010/main" val="4141285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4"/>
          </p:nvPr>
        </p:nvSpPr>
        <p:spPr>
          <a:prstGeom prst="rect">
            <a:avLst/>
          </a:prstGeom>
        </p:spPr>
        <p:txBody>
          <a:bodyPr vert="horz" lIns="91440" tIns="45720" rIns="91440" bIns="45720" rtlCol="0" anchor="ctr"/>
          <a:lstStyle>
            <a:lvl1pPr algn="r">
              <a:defRPr sz="1000">
                <a:solidFill>
                  <a:schemeClr val="tx1">
                    <a:tint val="75000"/>
                  </a:schemeClr>
                </a:solidFill>
                <a:latin typeface="Century Gothic" charset="0"/>
                <a:ea typeface="Century Gothic" charset="0"/>
                <a:cs typeface="Century Gothic" charset="0"/>
              </a:defRPr>
            </a:lvl1pPr>
          </a:lstStyle>
          <a:p>
            <a:fld id="{E8716A00-CC3F-A24A-9B86-816E9CA7F4AC}" type="slidenum">
              <a:rPr lang="fr-FR" smtClean="0">
                <a:latin typeface="Arial Narrow" charset="0"/>
                <a:ea typeface="Arial Narrow" charset="0"/>
                <a:cs typeface="Arial Narrow" charset="0"/>
              </a:rPr>
              <a:pPr/>
              <a:t>7</a:t>
            </a:fld>
            <a:endParaRPr lang="fr-FR">
              <a:latin typeface="Arial Narrow" charset="0"/>
              <a:ea typeface="Arial Narrow" charset="0"/>
              <a:cs typeface="Arial Narrow" charset="0"/>
            </a:endParaRPr>
          </a:p>
        </p:txBody>
      </p:sp>
      <p:sp>
        <p:nvSpPr>
          <p:cNvPr id="8" name="Titre 2"/>
          <p:cNvSpPr txBox="1">
            <a:spLocks/>
          </p:cNvSpPr>
          <p:nvPr/>
        </p:nvSpPr>
        <p:spPr>
          <a:xfrm>
            <a:off x="5962899" y="274639"/>
            <a:ext cx="5619500" cy="504459"/>
          </a:xfrm>
          <a:prstGeom prst="rect">
            <a:avLst/>
          </a:prstGeom>
        </p:spPr>
        <p:txBody>
          <a:bodyPr vert="horz" lIns="91440" tIns="45720" rIns="91440" bIns="45720" rtlCol="0" anchor="ctr">
            <a:normAutofit/>
          </a:bodyPr>
          <a:lstStyle>
            <a:lvl1pPr algn="r" defTabSz="457200" rtl="0" eaLnBrk="1" latinLnBrk="0" hangingPunct="1">
              <a:spcBef>
                <a:spcPct val="0"/>
              </a:spcBef>
              <a:buNone/>
              <a:defRPr sz="1600" kern="1200">
                <a:solidFill>
                  <a:srgbClr val="FFFFFF"/>
                </a:solidFill>
                <a:latin typeface="+mj-lt"/>
                <a:ea typeface="+mj-ea"/>
                <a:cs typeface="+mj-cs"/>
              </a:defRPr>
            </a:lvl1pPr>
          </a:lstStyle>
          <a:p>
            <a:endParaRPr lang="fr-FR" sz="2400" dirty="0">
              <a:latin typeface="Arial Narrow" panose="020B0606020202030204" pitchFamily="34" charset="0"/>
              <a:ea typeface="Century Gothic" charset="0"/>
              <a:cs typeface="Century Gothic" charset="0"/>
            </a:endParaRPr>
          </a:p>
        </p:txBody>
      </p:sp>
      <p:graphicFrame>
        <p:nvGraphicFramePr>
          <p:cNvPr id="9" name="Chart 8"/>
          <p:cNvGraphicFramePr/>
          <p:nvPr>
            <p:extLst>
              <p:ext uri="{D42A27DB-BD31-4B8C-83A1-F6EECF244321}">
                <p14:modId xmlns:p14="http://schemas.microsoft.com/office/powerpoint/2010/main" val="2105111063"/>
              </p:ext>
            </p:extLst>
          </p:nvPr>
        </p:nvGraphicFramePr>
        <p:xfrm>
          <a:off x="133722" y="1748791"/>
          <a:ext cx="11002847" cy="4972685"/>
        </p:xfrm>
        <a:graphic>
          <a:graphicData uri="http://schemas.openxmlformats.org/drawingml/2006/chart">
            <c:chart xmlns:c="http://schemas.openxmlformats.org/drawingml/2006/chart" xmlns:r="http://schemas.openxmlformats.org/officeDocument/2006/relationships" r:id="rId2"/>
          </a:graphicData>
        </a:graphic>
      </p:graphicFrame>
      <p:sp>
        <p:nvSpPr>
          <p:cNvPr id="11" name="Title 1"/>
          <p:cNvSpPr txBox="1">
            <a:spLocks/>
          </p:cNvSpPr>
          <p:nvPr/>
        </p:nvSpPr>
        <p:spPr>
          <a:xfrm>
            <a:off x="1568699" y="1339847"/>
            <a:ext cx="10007600" cy="9029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2"/>
                </a:solidFill>
                <a:latin typeface="+mn-lt"/>
              </a:rPr>
              <a:t>Experiences of unwarranted interference in the last 3 years</a:t>
            </a:r>
          </a:p>
        </p:txBody>
      </p:sp>
    </p:spTree>
    <p:extLst>
      <p:ext uri="{BB962C8B-B14F-4D97-AF65-F5344CB8AC3E}">
        <p14:creationId xmlns:p14="http://schemas.microsoft.com/office/powerpoint/2010/main" val="1312769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p:cNvSpPr>
            <a:spLocks noGrp="1"/>
          </p:cNvSpPr>
          <p:nvPr>
            <p:ph idx="1"/>
          </p:nvPr>
        </p:nvSpPr>
        <p:spPr>
          <a:xfrm>
            <a:off x="1066800" y="1727200"/>
            <a:ext cx="11125200" cy="4368800"/>
          </a:xfrm>
        </p:spPr>
        <p:txBody>
          <a:bodyPr>
            <a:normAutofit/>
          </a:bodyPr>
          <a:lstStyle/>
          <a:p>
            <a:endParaRPr lang="en-GB" b="1" dirty="0">
              <a:solidFill>
                <a:srgbClr val="0D347D"/>
              </a:solidFill>
            </a:endParaRPr>
          </a:p>
          <a:p>
            <a:r>
              <a:rPr lang="en-GB" sz="2800" b="1" dirty="0">
                <a:solidFill>
                  <a:srgbClr val="0D347D"/>
                </a:solidFill>
              </a:rPr>
              <a:t>humiliation</a:t>
            </a:r>
            <a:r>
              <a:rPr lang="en-GB" sz="2800" dirty="0">
                <a:solidFill>
                  <a:srgbClr val="0D347D"/>
                </a:solidFill>
              </a:rPr>
              <a:t> by public authorities (48%); </a:t>
            </a:r>
          </a:p>
          <a:p>
            <a:r>
              <a:rPr lang="en-GB" sz="2800" b="1" dirty="0">
                <a:solidFill>
                  <a:srgbClr val="0D347D"/>
                </a:solidFill>
              </a:rPr>
              <a:t>intimidation</a:t>
            </a:r>
            <a:r>
              <a:rPr lang="en-GB" sz="2800" dirty="0">
                <a:solidFill>
                  <a:srgbClr val="0D347D"/>
                </a:solidFill>
              </a:rPr>
              <a:t> by public authorities (56%); </a:t>
            </a:r>
          </a:p>
          <a:p>
            <a:r>
              <a:rPr lang="en-GB" sz="2800" b="1" dirty="0">
                <a:solidFill>
                  <a:srgbClr val="0D347D"/>
                </a:solidFill>
              </a:rPr>
              <a:t>threats</a:t>
            </a:r>
            <a:r>
              <a:rPr lang="en-GB" sz="2800" dirty="0">
                <a:solidFill>
                  <a:srgbClr val="0D347D"/>
                </a:solidFill>
              </a:rPr>
              <a:t> of being hurt by public authorities (41%); </a:t>
            </a:r>
          </a:p>
          <a:p>
            <a:r>
              <a:rPr lang="en-GB" sz="2800" b="1" dirty="0">
                <a:solidFill>
                  <a:srgbClr val="0D347D"/>
                </a:solidFill>
              </a:rPr>
              <a:t>slandering</a:t>
            </a:r>
            <a:r>
              <a:rPr lang="en-GB" sz="2800" dirty="0">
                <a:solidFill>
                  <a:srgbClr val="0D347D"/>
                </a:solidFill>
              </a:rPr>
              <a:t> or smear campaigning by public authorities (43%) </a:t>
            </a:r>
          </a:p>
          <a:p>
            <a:pPr marL="114300" indent="0">
              <a:buNone/>
            </a:pPr>
            <a:r>
              <a:rPr lang="en-GB" sz="2800" dirty="0">
                <a:solidFill>
                  <a:srgbClr val="0D347D"/>
                </a:solidFill>
              </a:rPr>
              <a:t>   and also by other journalists (28%); </a:t>
            </a:r>
          </a:p>
          <a:p>
            <a:r>
              <a:rPr lang="en-GB" sz="2800" b="1" dirty="0">
                <a:solidFill>
                  <a:srgbClr val="0D347D"/>
                </a:solidFill>
              </a:rPr>
              <a:t>belittlement</a:t>
            </a:r>
            <a:r>
              <a:rPr lang="en-GB" sz="2800" dirty="0">
                <a:solidFill>
                  <a:srgbClr val="0D347D"/>
                </a:solidFill>
              </a:rPr>
              <a:t> and humiliation by management (24%); </a:t>
            </a:r>
          </a:p>
          <a:p>
            <a:r>
              <a:rPr lang="en-GB" sz="2800" b="1" dirty="0">
                <a:solidFill>
                  <a:srgbClr val="0D347D"/>
                </a:solidFill>
              </a:rPr>
              <a:t>intimidation</a:t>
            </a:r>
            <a:r>
              <a:rPr lang="en-GB" sz="2800" dirty="0">
                <a:solidFill>
                  <a:srgbClr val="0D347D"/>
                </a:solidFill>
              </a:rPr>
              <a:t> by management (19%); </a:t>
            </a:r>
          </a:p>
          <a:p>
            <a:endParaRPr lang="en-US" sz="2800" dirty="0">
              <a:solidFill>
                <a:srgbClr val="0D347D"/>
              </a:solidFill>
            </a:endParaRPr>
          </a:p>
        </p:txBody>
      </p:sp>
      <p:sp>
        <p:nvSpPr>
          <p:cNvPr id="5" name="Espace réservé du numéro de diapositive 5"/>
          <p:cNvSpPr>
            <a:spLocks noGrp="1"/>
          </p:cNvSpPr>
          <p:nvPr>
            <p:ph type="sldNum" sz="quarter" idx="4"/>
          </p:nvPr>
        </p:nvSpPr>
        <p:spPr>
          <a:prstGeom prst="rect">
            <a:avLst/>
          </a:prstGeom>
        </p:spPr>
        <p:txBody>
          <a:bodyPr vert="horz" lIns="91440" tIns="45720" rIns="91440" bIns="45720" rtlCol="0" anchor="ctr"/>
          <a:lstStyle>
            <a:lvl1pPr algn="r">
              <a:defRPr sz="1000">
                <a:solidFill>
                  <a:schemeClr val="tx1">
                    <a:tint val="75000"/>
                  </a:schemeClr>
                </a:solidFill>
                <a:latin typeface="Century Gothic" charset="0"/>
                <a:ea typeface="Century Gothic" charset="0"/>
                <a:cs typeface="Century Gothic" charset="0"/>
              </a:defRPr>
            </a:lvl1pPr>
          </a:lstStyle>
          <a:p>
            <a:fld id="{E8716A00-CC3F-A24A-9B86-816E9CA7F4AC}" type="slidenum">
              <a:rPr lang="fr-FR" smtClean="0">
                <a:latin typeface="Arial Narrow" charset="0"/>
                <a:ea typeface="Arial Narrow" charset="0"/>
                <a:cs typeface="Arial Narrow" charset="0"/>
              </a:rPr>
              <a:pPr/>
              <a:t>8</a:t>
            </a:fld>
            <a:endParaRPr lang="fr-FR">
              <a:latin typeface="Arial Narrow" charset="0"/>
              <a:ea typeface="Arial Narrow" charset="0"/>
              <a:cs typeface="Arial Narrow" charset="0"/>
            </a:endParaRPr>
          </a:p>
        </p:txBody>
      </p:sp>
      <p:sp>
        <p:nvSpPr>
          <p:cNvPr id="8" name="Titre 2"/>
          <p:cNvSpPr txBox="1">
            <a:spLocks/>
          </p:cNvSpPr>
          <p:nvPr/>
        </p:nvSpPr>
        <p:spPr>
          <a:xfrm>
            <a:off x="5962899" y="274639"/>
            <a:ext cx="5619500" cy="504459"/>
          </a:xfrm>
          <a:prstGeom prst="rect">
            <a:avLst/>
          </a:prstGeom>
        </p:spPr>
        <p:txBody>
          <a:bodyPr vert="horz" lIns="91440" tIns="45720" rIns="91440" bIns="45720" rtlCol="0" anchor="ctr">
            <a:normAutofit/>
          </a:bodyPr>
          <a:lstStyle>
            <a:lvl1pPr algn="r" defTabSz="457200" rtl="0" eaLnBrk="1" latinLnBrk="0" hangingPunct="1">
              <a:spcBef>
                <a:spcPct val="0"/>
              </a:spcBef>
              <a:buNone/>
              <a:defRPr sz="1600" kern="1200">
                <a:solidFill>
                  <a:srgbClr val="FFFFFF"/>
                </a:solidFill>
                <a:latin typeface="+mj-lt"/>
                <a:ea typeface="+mj-ea"/>
                <a:cs typeface="+mj-cs"/>
              </a:defRPr>
            </a:lvl1pPr>
          </a:lstStyle>
          <a:p>
            <a:endParaRPr lang="fr-FR" sz="2400" dirty="0">
              <a:latin typeface="Arial Narrow" panose="020B0606020202030204" pitchFamily="34" charset="0"/>
              <a:ea typeface="Century Gothic" charset="0"/>
              <a:cs typeface="Century Gothic" charset="0"/>
            </a:endParaRPr>
          </a:p>
        </p:txBody>
      </p:sp>
      <p:sp>
        <p:nvSpPr>
          <p:cNvPr id="6" name="Prostokąt 5"/>
          <p:cNvSpPr/>
          <p:nvPr/>
        </p:nvSpPr>
        <p:spPr>
          <a:xfrm>
            <a:off x="0" y="5892153"/>
            <a:ext cx="12192000" cy="978333"/>
          </a:xfrm>
          <a:prstGeom prst="rect">
            <a:avLst/>
          </a:prstGeom>
          <a:solidFill>
            <a:srgbClr val="C555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0" name="Obraz 9"/>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492955" y="5892153"/>
            <a:ext cx="2319452" cy="978333"/>
          </a:xfrm>
          <a:prstGeom prst="rect">
            <a:avLst/>
          </a:prstGeom>
        </p:spPr>
      </p:pic>
      <p:sp>
        <p:nvSpPr>
          <p:cNvPr id="17" name="Title 1"/>
          <p:cNvSpPr txBox="1">
            <a:spLocks/>
          </p:cNvSpPr>
          <p:nvPr/>
        </p:nvSpPr>
        <p:spPr>
          <a:xfrm>
            <a:off x="812800" y="1177926"/>
            <a:ext cx="10007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2"/>
                </a:solidFill>
                <a:latin typeface="+mn-lt"/>
              </a:rPr>
              <a:t>Psychological violence included: </a:t>
            </a:r>
          </a:p>
        </p:txBody>
      </p:sp>
    </p:spTree>
    <p:extLst>
      <p:ext uri="{BB962C8B-B14F-4D97-AF65-F5344CB8AC3E}">
        <p14:creationId xmlns:p14="http://schemas.microsoft.com/office/powerpoint/2010/main" val="2492151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4"/>
          </p:nvPr>
        </p:nvSpPr>
        <p:spPr>
          <a:prstGeom prst="rect">
            <a:avLst/>
          </a:prstGeom>
        </p:spPr>
        <p:txBody>
          <a:bodyPr vert="horz" lIns="91440" tIns="45720" rIns="91440" bIns="45720" rtlCol="0" anchor="ctr"/>
          <a:lstStyle>
            <a:lvl1pPr algn="r">
              <a:defRPr sz="1000">
                <a:solidFill>
                  <a:schemeClr val="tx1">
                    <a:tint val="75000"/>
                  </a:schemeClr>
                </a:solidFill>
                <a:latin typeface="Century Gothic" charset="0"/>
                <a:ea typeface="Century Gothic" charset="0"/>
                <a:cs typeface="Century Gothic" charset="0"/>
              </a:defRPr>
            </a:lvl1pPr>
          </a:lstStyle>
          <a:p>
            <a:fld id="{E8716A00-CC3F-A24A-9B86-816E9CA7F4AC}" type="slidenum">
              <a:rPr lang="fr-FR" smtClean="0">
                <a:latin typeface="Arial Narrow" charset="0"/>
                <a:ea typeface="Arial Narrow" charset="0"/>
                <a:cs typeface="Arial Narrow" charset="0"/>
              </a:rPr>
              <a:pPr/>
              <a:t>9</a:t>
            </a:fld>
            <a:endParaRPr lang="fr-FR">
              <a:latin typeface="Arial Narrow" charset="0"/>
              <a:ea typeface="Arial Narrow" charset="0"/>
              <a:cs typeface="Arial Narrow" charset="0"/>
            </a:endParaRPr>
          </a:p>
        </p:txBody>
      </p:sp>
      <p:sp>
        <p:nvSpPr>
          <p:cNvPr id="8" name="Titre 2"/>
          <p:cNvSpPr txBox="1">
            <a:spLocks/>
          </p:cNvSpPr>
          <p:nvPr/>
        </p:nvSpPr>
        <p:spPr>
          <a:xfrm>
            <a:off x="5962899" y="274639"/>
            <a:ext cx="5619500" cy="504459"/>
          </a:xfrm>
          <a:prstGeom prst="rect">
            <a:avLst/>
          </a:prstGeom>
        </p:spPr>
        <p:txBody>
          <a:bodyPr vert="horz" lIns="91440" tIns="45720" rIns="91440" bIns="45720" rtlCol="0" anchor="ctr">
            <a:normAutofit/>
          </a:bodyPr>
          <a:lstStyle>
            <a:lvl1pPr algn="r" defTabSz="457200" rtl="0" eaLnBrk="1" latinLnBrk="0" hangingPunct="1">
              <a:spcBef>
                <a:spcPct val="0"/>
              </a:spcBef>
              <a:buNone/>
              <a:defRPr sz="1600" kern="1200">
                <a:solidFill>
                  <a:srgbClr val="FFFFFF"/>
                </a:solidFill>
                <a:latin typeface="+mj-lt"/>
                <a:ea typeface="+mj-ea"/>
                <a:cs typeface="+mj-cs"/>
              </a:defRPr>
            </a:lvl1pPr>
          </a:lstStyle>
          <a:p>
            <a:endParaRPr lang="fr-FR" sz="2400" dirty="0">
              <a:latin typeface="Arial Narrow" panose="020B0606020202030204" pitchFamily="34" charset="0"/>
              <a:ea typeface="Century Gothic" charset="0"/>
              <a:cs typeface="Century Gothic" charset="0"/>
            </a:endParaRPr>
          </a:p>
        </p:txBody>
      </p:sp>
      <p:sp>
        <p:nvSpPr>
          <p:cNvPr id="6" name="Prostokąt 5"/>
          <p:cNvSpPr/>
          <p:nvPr/>
        </p:nvSpPr>
        <p:spPr>
          <a:xfrm>
            <a:off x="0" y="5892153"/>
            <a:ext cx="12192000" cy="978333"/>
          </a:xfrm>
          <a:prstGeom prst="rect">
            <a:avLst/>
          </a:prstGeom>
          <a:solidFill>
            <a:srgbClr val="C555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0" name="Obraz 9"/>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725183" y="5892153"/>
            <a:ext cx="2319452" cy="978333"/>
          </a:xfrm>
          <a:prstGeom prst="rect">
            <a:avLst/>
          </a:prstGeom>
        </p:spPr>
      </p:pic>
      <p:sp>
        <p:nvSpPr>
          <p:cNvPr id="17" name="Title 1"/>
          <p:cNvSpPr txBox="1">
            <a:spLocks/>
          </p:cNvSpPr>
          <p:nvPr/>
        </p:nvSpPr>
        <p:spPr>
          <a:xfrm>
            <a:off x="812800" y="1216026"/>
            <a:ext cx="10388600" cy="70802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2"/>
                </a:solidFill>
                <a:latin typeface="+mn-lt"/>
              </a:rPr>
              <a:t>Feel protected against targeted surveillance</a:t>
            </a:r>
          </a:p>
        </p:txBody>
      </p:sp>
      <p:sp>
        <p:nvSpPr>
          <p:cNvPr id="85" name="Rectangle 84"/>
          <p:cNvSpPr/>
          <p:nvPr/>
        </p:nvSpPr>
        <p:spPr>
          <a:xfrm>
            <a:off x="3812408" y="2320926"/>
            <a:ext cx="4264793" cy="30130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Rectangle 85"/>
          <p:cNvSpPr/>
          <p:nvPr/>
        </p:nvSpPr>
        <p:spPr>
          <a:xfrm>
            <a:off x="3813007" y="3827464"/>
            <a:ext cx="2132397" cy="150653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Title 1"/>
          <p:cNvSpPr txBox="1">
            <a:spLocks/>
          </p:cNvSpPr>
          <p:nvPr/>
        </p:nvSpPr>
        <p:spPr>
          <a:xfrm>
            <a:off x="8610600" y="2244726"/>
            <a:ext cx="2971800" cy="22598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70000"/>
              </a:lnSpc>
            </a:pPr>
            <a:r>
              <a:rPr lang="en-US" sz="12000" b="1" dirty="0">
                <a:solidFill>
                  <a:schemeClr val="accent2"/>
                </a:solidFill>
                <a:latin typeface="+mn-lt"/>
              </a:rPr>
              <a:t>NO</a:t>
            </a:r>
            <a:br>
              <a:rPr lang="en-US" sz="8800" b="1" dirty="0">
                <a:solidFill>
                  <a:schemeClr val="accent2"/>
                </a:solidFill>
                <a:latin typeface="+mn-lt"/>
              </a:rPr>
            </a:br>
            <a:r>
              <a:rPr lang="en-US" sz="8800" b="1" dirty="0">
                <a:solidFill>
                  <a:schemeClr val="accent2"/>
                </a:solidFill>
                <a:latin typeface="+mn-lt"/>
              </a:rPr>
              <a:t>76%</a:t>
            </a:r>
          </a:p>
        </p:txBody>
      </p:sp>
      <p:sp>
        <p:nvSpPr>
          <p:cNvPr id="88" name="Title 1"/>
          <p:cNvSpPr txBox="1">
            <a:spLocks/>
          </p:cNvSpPr>
          <p:nvPr/>
        </p:nvSpPr>
        <p:spPr>
          <a:xfrm>
            <a:off x="1467556" y="3865564"/>
            <a:ext cx="2119513" cy="150653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0000"/>
              </a:lnSpc>
            </a:pPr>
            <a:r>
              <a:rPr lang="en-US" sz="6400" b="1" dirty="0">
                <a:solidFill>
                  <a:srgbClr val="0070C0"/>
                </a:solidFill>
                <a:latin typeface="+mn-lt"/>
              </a:rPr>
              <a:t>YES</a:t>
            </a:r>
            <a:br>
              <a:rPr lang="en-US" sz="6000" b="1" dirty="0">
                <a:solidFill>
                  <a:srgbClr val="0070C0"/>
                </a:solidFill>
                <a:latin typeface="+mn-lt"/>
              </a:rPr>
            </a:br>
            <a:r>
              <a:rPr lang="en-US" sz="6000" b="1" dirty="0">
                <a:solidFill>
                  <a:srgbClr val="0070C0"/>
                </a:solidFill>
                <a:latin typeface="+mn-lt"/>
              </a:rPr>
              <a:t>24%</a:t>
            </a:r>
          </a:p>
        </p:txBody>
      </p:sp>
      <p:pic>
        <p:nvPicPr>
          <p:cNvPr id="2127" name="Picture 79" descr="Monitor, Monitor Wall, Big Screen, Eye, Lid, Iris"/>
          <p:cNvPicPr>
            <a:picLocks noChangeAspect="1" noChangeArrowheads="1"/>
          </p:cNvPicPr>
          <p:nvPr/>
        </p:nvPicPr>
        <p:blipFill rotWithShape="1">
          <a:blip r:embed="rId4" cstate="email">
            <a:clrChange>
              <a:clrFrom>
                <a:srgbClr val="555555"/>
              </a:clrFrom>
              <a:clrTo>
                <a:srgbClr val="555555">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r="39313" b="41096"/>
          <a:stretch/>
        </p:blipFill>
        <p:spPr bwMode="auto">
          <a:xfrm>
            <a:off x="3812407" y="2328071"/>
            <a:ext cx="2186200" cy="1499393"/>
          </a:xfrm>
          <a:prstGeom prst="rect">
            <a:avLst/>
          </a:prstGeom>
          <a:noFill/>
          <a:extLst>
            <a:ext uri="{909E8E84-426E-40dd-AFC4-6F175D3DCCD1}">
              <a14:hiddenFill xmlns:a14="http://schemas.microsoft.com/office/drawing/2010/main" xmlns="">
                <a:solidFill>
                  <a:srgbClr val="FFFFFF"/>
                </a:solidFill>
              </a14:hiddenFill>
            </a:ext>
          </a:extLst>
        </p:spPr>
      </p:pic>
      <p:pic>
        <p:nvPicPr>
          <p:cNvPr id="90" name="Picture 79" descr="Monitor, Monitor Wall, Big Screen, Eye, Lid, Iris"/>
          <p:cNvPicPr>
            <a:picLocks noChangeAspect="1" noChangeArrowheads="1"/>
          </p:cNvPicPr>
          <p:nvPr/>
        </p:nvPicPr>
        <p:blipFill rotWithShape="1">
          <a:blip r:embed="rId4" cstate="email">
            <a:duotone>
              <a:schemeClr val="accent2">
                <a:shade val="45000"/>
                <a:satMod val="135000"/>
              </a:schemeClr>
              <a:prstClr val="white"/>
            </a:duotone>
            <a:clrChange>
              <a:clrFrom>
                <a:srgbClr val="555555"/>
              </a:clrFrom>
              <a:clrTo>
                <a:srgbClr val="555555">
                  <a:alpha val="0"/>
                </a:srgbClr>
              </a:clrTo>
            </a:clrChange>
            <a:extLst>
              <a:ext uri="{28A0092B-C50C-407E-A947-70E740481C1C}">
                <a14:useLocalDpi xmlns:a14="http://schemas.microsoft.com/office/drawing/2010/main" val="0"/>
              </a:ext>
            </a:extLst>
          </a:blip>
          <a:srcRect r="39313" b="41096"/>
          <a:stretch/>
        </p:blipFill>
        <p:spPr bwMode="auto">
          <a:xfrm>
            <a:off x="5945404" y="2320927"/>
            <a:ext cx="2186200" cy="1499393"/>
          </a:xfrm>
          <a:prstGeom prst="rect">
            <a:avLst/>
          </a:prstGeom>
          <a:noFill/>
          <a:extLst>
            <a:ext uri="{909E8E84-426E-40dd-AFC4-6F175D3DCCD1}">
              <a14:hiddenFill xmlns:a14="http://schemas.microsoft.com/office/drawing/2010/main" xmlns="">
                <a:solidFill>
                  <a:srgbClr val="FFFFFF"/>
                </a:solidFill>
              </a14:hiddenFill>
            </a:ext>
          </a:extLst>
        </p:spPr>
      </p:pic>
      <p:pic>
        <p:nvPicPr>
          <p:cNvPr id="91" name="Picture 79" descr="Monitor, Monitor Wall, Big Screen, Eye, Lid, Iris"/>
          <p:cNvPicPr>
            <a:picLocks noChangeAspect="1" noChangeArrowheads="1"/>
          </p:cNvPicPr>
          <p:nvPr/>
        </p:nvPicPr>
        <p:blipFill rotWithShape="1">
          <a:blip r:embed="rId4" cstate="email">
            <a:clrChange>
              <a:clrFrom>
                <a:srgbClr val="555555"/>
              </a:clrFrom>
              <a:clrTo>
                <a:srgbClr val="555555">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r="39313" b="41096"/>
          <a:stretch/>
        </p:blipFill>
        <p:spPr bwMode="auto">
          <a:xfrm>
            <a:off x="5944803" y="3813176"/>
            <a:ext cx="2186200" cy="149939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6793336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e Descriptive Statistics corrections(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46946</TotalTime>
  <Words>1381</Words>
  <Application>Microsoft Office PowerPoint</Application>
  <PresentationFormat>Widescreen</PresentationFormat>
  <Paragraphs>207</Paragraphs>
  <Slides>28</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Arial</vt:lpstr>
      <vt:lpstr>Arial Narrow</vt:lpstr>
      <vt:lpstr>Calibri</vt:lpstr>
      <vt:lpstr>Cambria</vt:lpstr>
      <vt:lpstr>Century Gothic</vt:lpstr>
      <vt:lpstr>Mangal</vt:lpstr>
      <vt:lpstr>ＭＳ 明朝</vt:lpstr>
      <vt:lpstr>Times</vt:lpstr>
      <vt:lpstr>Times New Roman</vt:lpstr>
      <vt:lpstr>coe Descriptive Statistics corrections(1)</vt:lpstr>
      <vt:lpstr>JOURNALISTS UNDER PRESSURE  unwarranted interference, fear and self censorship in Europe </vt:lpstr>
      <vt:lpstr>Journalists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Worried about safety…..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‘Journalists at risk: part of the job?'  Unwarranted interference, fear and self censorship among journalists in Council of Europe Member States</dc:title>
  <dc:creator>Marilyn Clark</dc:creator>
  <cp:lastModifiedBy>EFJ</cp:lastModifiedBy>
  <cp:revision>145</cp:revision>
  <cp:lastPrinted>2016-10-03T10:46:55Z</cp:lastPrinted>
  <dcterms:created xsi:type="dcterms:W3CDTF">2016-08-22T14:29:29Z</dcterms:created>
  <dcterms:modified xsi:type="dcterms:W3CDTF">2017-05-24T09:09:00Z</dcterms:modified>
</cp:coreProperties>
</file>