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256" r:id="rId3"/>
    <p:sldId id="497" r:id="rId4"/>
    <p:sldId id="682" r:id="rId5"/>
    <p:sldId id="684" r:id="rId6"/>
    <p:sldId id="685" r:id="rId7"/>
    <p:sldId id="676" r:id="rId8"/>
    <p:sldId id="271" r:id="rId9"/>
    <p:sldId id="272" r:id="rId10"/>
  </p:sldIdLst>
  <p:sldSz cx="12192000" cy="6858000"/>
  <p:notesSz cx="666908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6" userDrawn="1">
          <p15:clr>
            <a:srgbClr val="A4A3A4"/>
          </p15:clr>
        </p15:guide>
        <p15:guide id="2" pos="4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 Stokland" initials="AS" lastIdx="1" clrIdx="0">
    <p:extLst>
      <p:ext uri="{19B8F6BF-5375-455C-9EA6-DF929625EA0E}">
        <p15:presenceInfo xmlns:p15="http://schemas.microsoft.com/office/powerpoint/2012/main" userId="S-1-5-21-31272553-1270310044-1804364985-28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1124" autoAdjust="0"/>
  </p:normalViewPr>
  <p:slideViewPr>
    <p:cSldViewPr snapToGrid="0" snapToObjects="1">
      <p:cViewPr varScale="1">
        <p:scale>
          <a:sx n="105" d="100"/>
          <a:sy n="105" d="100"/>
        </p:scale>
        <p:origin x="720" y="114"/>
      </p:cViewPr>
      <p:guideLst>
        <p:guide orient="horz" pos="3856"/>
        <p:guide pos="4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105A-1272-7E4A-A6A6-7341A3F6CF2C}" type="datetimeFigureOut">
              <a:rPr lang="nb-NO" smtClean="0"/>
              <a:pPr/>
              <a:t>27.02.2019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07812-4DA2-0140-871E-11142092A6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105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BAA9-8B38-8E4F-9002-E29439242E39}" type="datetimeFigureOut">
              <a:rPr lang="nb-NO" smtClean="0"/>
              <a:pPr/>
              <a:t>27.02.2019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E309-C3D6-CA45-A26C-9C4139C2961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880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E309-C3D6-CA45-A26C-9C4139C2961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56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4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5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E309-C3D6-CA45-A26C-9C4139C29612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128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4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5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E309-C3D6-CA45-A26C-9C4139C29612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5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E309-C3D6-CA45-A26C-9C4139C29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7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5E309-C3D6-CA45-A26C-9C4139C29612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8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K_sirkel_Cya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3894" y="852917"/>
            <a:ext cx="6095997" cy="457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892" y="831946"/>
            <a:ext cx="6095997" cy="4592970"/>
          </a:xfr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706539"/>
            <a:ext cx="8365067" cy="7085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40F2-BE53-F14A-8CED-A30BEFE2A06C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Picture 15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flipH="1" flipV="1">
            <a:off x="-28223" y="-21167"/>
            <a:ext cx="12234333" cy="4804834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57000"/>
                </a:schemeClr>
              </a:gs>
              <a:gs pos="100000">
                <a:schemeClr val="bg1">
                  <a:alpha val="24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4007557" y="3111503"/>
            <a:ext cx="8198556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rgbClr val="FFFFFF">
                  <a:alpha val="26000"/>
                </a:srgbClr>
              </a:gs>
            </a:gsLst>
            <a:lin ang="40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3873503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29473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9495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9495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4232-6A9D-0B4D-950A-E48B7748967A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2D1-9270-A947-B6A5-08EBD289D849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C806-B677-F44D-9F7C-15E54140F741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flipH="1">
            <a:off x="-13546" y="-15446"/>
            <a:ext cx="12234335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alpha val="34000"/>
                </a:schemeClr>
              </a:gs>
              <a:gs pos="0">
                <a:schemeClr val="bg1">
                  <a:alpha val="86000"/>
                </a:schemeClr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-1695" y="868887"/>
            <a:ext cx="12234333" cy="5989113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34000"/>
                </a:schemeClr>
              </a:gs>
              <a:gs pos="100000">
                <a:schemeClr val="accent5">
                  <a:alpha val="81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A10A0-D89E-2249-86DF-36037A7DF23D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2" name="Freeform 11"/>
          <p:cNvSpPr/>
          <p:nvPr userDrawn="1"/>
        </p:nvSpPr>
        <p:spPr>
          <a:xfrm>
            <a:off x="-42333" y="2053166"/>
            <a:ext cx="12234333" cy="4804834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57000"/>
                </a:schemeClr>
              </a:gs>
              <a:gs pos="100000">
                <a:schemeClr val="bg1">
                  <a:alpha val="57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A10A0-D89E-2249-86DF-36037A7DF23D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8222" y="-21167"/>
            <a:ext cx="8198556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85000"/>
                </a:schemeClr>
              </a:gs>
              <a:gs pos="100000">
                <a:schemeClr val="bg1">
                  <a:alpha val="86000"/>
                </a:schemeClr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>
            <a:normAutofit/>
          </a:bodyPr>
          <a:lstStyle>
            <a:lvl1pPr algn="l">
              <a:defRPr sz="2600" b="0" i="0">
                <a:latin typeface="LFT Etica Book"/>
                <a:cs typeface="LFT Etica Book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409E-BA24-554D-B55F-939C69BEAF6A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600" b="0" i="0">
                <a:latin typeface="LFT Etica Book"/>
                <a:cs typeface="LFT Etica Book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2" y="719667"/>
            <a:ext cx="10961511" cy="4080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3DF1-85AE-9342-BAEB-C219FC85922F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K_sirkel_Cya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3894" y="852917"/>
            <a:ext cx="6095997" cy="457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892" y="831946"/>
            <a:ext cx="6095997" cy="4592970"/>
          </a:xfr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706539"/>
            <a:ext cx="8365067" cy="7085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40F2-BE53-F14A-8CED-A30BEFE2A06C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NRK </a:t>
            </a:r>
            <a:r>
              <a:rPr lang="en-US" dirty="0" err="1">
                <a:solidFill>
                  <a:prstClr val="white"/>
                </a:solidFill>
              </a:rPr>
              <a:t>PowerPointmal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16" name="Picture 15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RK_sirkel_Auberg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033892" y="831946"/>
            <a:ext cx="6123960" cy="459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892" y="831946"/>
            <a:ext cx="6095997" cy="4592970"/>
          </a:xfr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706539"/>
            <a:ext cx="8365067" cy="7085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9440F2-BE53-F14A-8CED-A30BEFE2A06C}" type="datetime1">
              <a:rPr lang="nb-NO" smtClean="0">
                <a:solidFill>
                  <a:prstClr val="white"/>
                </a:solidFill>
              </a:rPr>
              <a:pPr/>
              <a:t>27.02.2019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16" name="Picture 15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RK_sirkel_Auberg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033892" y="831946"/>
            <a:ext cx="6123960" cy="459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892" y="831946"/>
            <a:ext cx="6095997" cy="4592970"/>
          </a:xfr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706539"/>
            <a:ext cx="8365067" cy="7085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9440F2-BE53-F14A-8CED-A30BEFE2A06C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Picture 15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20320"/>
            <a:ext cx="12192000" cy="3749040"/>
          </a:xfrm>
          <a:custGeom>
            <a:avLst/>
            <a:gdLst>
              <a:gd name="connsiteX0" fmla="*/ 0 w 9154160"/>
              <a:gd name="connsiteY0" fmla="*/ 10160 h 3749040"/>
              <a:gd name="connsiteX1" fmla="*/ 0 w 9154160"/>
              <a:gd name="connsiteY1" fmla="*/ 3749040 h 3749040"/>
              <a:gd name="connsiteX2" fmla="*/ 9154160 w 9154160"/>
              <a:gd name="connsiteY2" fmla="*/ 2479040 h 3749040"/>
              <a:gd name="connsiteX3" fmla="*/ 9154160 w 9154160"/>
              <a:gd name="connsiteY3" fmla="*/ 0 h 3749040"/>
              <a:gd name="connsiteX4" fmla="*/ 0 w 9154160"/>
              <a:gd name="connsiteY4" fmla="*/ 1016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749040">
                <a:moveTo>
                  <a:pt x="0" y="10160"/>
                </a:moveTo>
                <a:lnTo>
                  <a:pt x="0" y="3749040"/>
                </a:lnTo>
                <a:lnTo>
                  <a:pt x="9154160" y="247904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21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-13547" y="-30480"/>
            <a:ext cx="12205547" cy="3799840"/>
          </a:xfrm>
          <a:custGeom>
            <a:avLst/>
            <a:gdLst>
              <a:gd name="connsiteX0" fmla="*/ 0 w 9154160"/>
              <a:gd name="connsiteY0" fmla="*/ 1645920 h 3799840"/>
              <a:gd name="connsiteX1" fmla="*/ 9154160 w 9154160"/>
              <a:gd name="connsiteY1" fmla="*/ 3799840 h 3799840"/>
              <a:gd name="connsiteX2" fmla="*/ 9154160 w 9154160"/>
              <a:gd name="connsiteY2" fmla="*/ 0 h 3799840"/>
              <a:gd name="connsiteX3" fmla="*/ 0 w 9154160"/>
              <a:gd name="connsiteY3" fmla="*/ 10160 h 3799840"/>
              <a:gd name="connsiteX4" fmla="*/ 0 w 9154160"/>
              <a:gd name="connsiteY4" fmla="*/ 1645920 h 37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799840">
                <a:moveTo>
                  <a:pt x="0" y="1645920"/>
                </a:moveTo>
                <a:lnTo>
                  <a:pt x="9154160" y="3799840"/>
                </a:lnTo>
                <a:lnTo>
                  <a:pt x="9154160" y="0"/>
                </a:lnTo>
                <a:lnTo>
                  <a:pt x="0" y="10160"/>
                </a:lnTo>
                <a:cubicBezTo>
                  <a:pt x="3387" y="555413"/>
                  <a:pt x="10160" y="1645920"/>
                  <a:pt x="0" y="164592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4000"/>
                </a:schemeClr>
              </a:gs>
              <a:gs pos="0">
                <a:schemeClr val="bg2">
                  <a:alpha val="34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FT Etica SemiBold"/>
                <a:cs typeface="LFT Etica Semi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>
            <a:off x="0" y="-20320"/>
            <a:ext cx="12205547" cy="4754880"/>
          </a:xfrm>
          <a:custGeom>
            <a:avLst/>
            <a:gdLst>
              <a:gd name="connsiteX0" fmla="*/ 0 w 9154160"/>
              <a:gd name="connsiteY0" fmla="*/ 10160 h 4267200"/>
              <a:gd name="connsiteX1" fmla="*/ 0 w 9154160"/>
              <a:gd name="connsiteY1" fmla="*/ 1544320 h 4267200"/>
              <a:gd name="connsiteX2" fmla="*/ 9154160 w 9154160"/>
              <a:gd name="connsiteY2" fmla="*/ 4267200 h 4267200"/>
              <a:gd name="connsiteX3" fmla="*/ 9154160 w 9154160"/>
              <a:gd name="connsiteY3" fmla="*/ 0 h 4267200"/>
              <a:gd name="connsiteX4" fmla="*/ 0 w 9154160"/>
              <a:gd name="connsiteY4" fmla="*/ 1016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4267200">
                <a:moveTo>
                  <a:pt x="0" y="10160"/>
                </a:moveTo>
                <a:lnTo>
                  <a:pt x="0" y="1544320"/>
                </a:lnTo>
                <a:lnTo>
                  <a:pt x="9154160" y="426720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4000"/>
                </a:schemeClr>
              </a:gs>
              <a:gs pos="69000">
                <a:schemeClr val="bg1"/>
              </a:gs>
            </a:gsLst>
            <a:lin ang="196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8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>
            <a:off x="0" y="-20320"/>
            <a:ext cx="12205547" cy="4754880"/>
          </a:xfrm>
          <a:custGeom>
            <a:avLst/>
            <a:gdLst>
              <a:gd name="connsiteX0" fmla="*/ 0 w 9154160"/>
              <a:gd name="connsiteY0" fmla="*/ 10160 h 4267200"/>
              <a:gd name="connsiteX1" fmla="*/ 0 w 9154160"/>
              <a:gd name="connsiteY1" fmla="*/ 1544320 h 4267200"/>
              <a:gd name="connsiteX2" fmla="*/ 9154160 w 9154160"/>
              <a:gd name="connsiteY2" fmla="*/ 4267200 h 4267200"/>
              <a:gd name="connsiteX3" fmla="*/ 9154160 w 9154160"/>
              <a:gd name="connsiteY3" fmla="*/ 0 h 4267200"/>
              <a:gd name="connsiteX4" fmla="*/ 0 w 9154160"/>
              <a:gd name="connsiteY4" fmla="*/ 1016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4267200">
                <a:moveTo>
                  <a:pt x="0" y="10160"/>
                </a:moveTo>
                <a:lnTo>
                  <a:pt x="0" y="1544320"/>
                </a:lnTo>
                <a:lnTo>
                  <a:pt x="9154160" y="426720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74000"/>
                </a:schemeClr>
              </a:gs>
              <a:gs pos="69000">
                <a:schemeClr val="bg1"/>
              </a:gs>
            </a:gsLst>
            <a:lin ang="196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3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gradFill flip="none" rotWithShape="1">
          <a:gsLst>
            <a:gs pos="0">
              <a:schemeClr val="bg2"/>
            </a:gs>
            <a:gs pos="100000">
              <a:schemeClr val="bg1">
                <a:alpha val="0"/>
              </a:schemeClr>
            </a:gs>
          </a:gsLst>
          <a:lin ang="17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flipV="1">
            <a:off x="-1" y="-3060002"/>
            <a:ext cx="12192001" cy="5447921"/>
          </a:xfrm>
          <a:custGeom>
            <a:avLst/>
            <a:gdLst>
              <a:gd name="connsiteX0" fmla="*/ 7244080 w 9174480"/>
              <a:gd name="connsiteY0" fmla="*/ 467360 h 5466080"/>
              <a:gd name="connsiteX1" fmla="*/ 0 w 9174480"/>
              <a:gd name="connsiteY1" fmla="*/ 2286000 h 5466080"/>
              <a:gd name="connsiteX2" fmla="*/ 30480 w 9174480"/>
              <a:gd name="connsiteY2" fmla="*/ 5455920 h 5466080"/>
              <a:gd name="connsiteX3" fmla="*/ 9164320 w 9174480"/>
              <a:gd name="connsiteY3" fmla="*/ 5466080 h 5466080"/>
              <a:gd name="connsiteX4" fmla="*/ 9174480 w 9174480"/>
              <a:gd name="connsiteY4" fmla="*/ 0 h 5466080"/>
              <a:gd name="connsiteX5" fmla="*/ 7244080 w 9174480"/>
              <a:gd name="connsiteY5" fmla="*/ 467360 h 546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480" h="5466080">
                <a:moveTo>
                  <a:pt x="7244080" y="467360"/>
                </a:moveTo>
                <a:lnTo>
                  <a:pt x="0" y="2286000"/>
                </a:lnTo>
                <a:lnTo>
                  <a:pt x="30480" y="5455920"/>
                </a:lnTo>
                <a:lnTo>
                  <a:pt x="9164320" y="5466080"/>
                </a:lnTo>
                <a:cubicBezTo>
                  <a:pt x="9167707" y="3644053"/>
                  <a:pt x="9174480" y="0"/>
                  <a:pt x="9174480" y="0"/>
                </a:cubicBezTo>
                <a:lnTo>
                  <a:pt x="7244080" y="467360"/>
                </a:lnTo>
                <a:close/>
              </a:path>
            </a:pathLst>
          </a:custGeom>
          <a:gradFill flip="none" rotWithShape="1">
            <a:gsLst>
              <a:gs pos="100000">
                <a:schemeClr val="bg2"/>
              </a:gs>
              <a:gs pos="1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 flipV="1">
            <a:off x="9626686" y="-3060002"/>
            <a:ext cx="2551815" cy="5164386"/>
          </a:xfrm>
          <a:custGeom>
            <a:avLst/>
            <a:gdLst>
              <a:gd name="connsiteX0" fmla="*/ 0 w 1940560"/>
              <a:gd name="connsiteY0" fmla="*/ 182880 h 5181600"/>
              <a:gd name="connsiteX1" fmla="*/ 1656080 w 1940560"/>
              <a:gd name="connsiteY1" fmla="*/ 5171440 h 5181600"/>
              <a:gd name="connsiteX2" fmla="*/ 1940560 w 1940560"/>
              <a:gd name="connsiteY2" fmla="*/ 5181600 h 5181600"/>
              <a:gd name="connsiteX3" fmla="*/ 1920240 w 1940560"/>
              <a:gd name="connsiteY3" fmla="*/ 1087120 h 5181600"/>
              <a:gd name="connsiteX4" fmla="*/ 772160 w 1940560"/>
              <a:gd name="connsiteY4" fmla="*/ 0 h 5181600"/>
              <a:gd name="connsiteX5" fmla="*/ 0 w 1940560"/>
              <a:gd name="connsiteY5" fmla="*/ 18288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560" h="5181600">
                <a:moveTo>
                  <a:pt x="0" y="182880"/>
                </a:moveTo>
                <a:lnTo>
                  <a:pt x="1656080" y="5171440"/>
                </a:lnTo>
                <a:lnTo>
                  <a:pt x="1940560" y="5181600"/>
                </a:lnTo>
                <a:lnTo>
                  <a:pt x="1920240" y="1087120"/>
                </a:lnTo>
                <a:lnTo>
                  <a:pt x="772160" y="0"/>
                </a:lnTo>
                <a:lnTo>
                  <a:pt x="0" y="182880"/>
                </a:lnTo>
                <a:close/>
              </a:path>
            </a:pathLst>
          </a:custGeom>
          <a:gradFill flip="none" rotWithShape="1">
            <a:gsLst>
              <a:gs pos="100000">
                <a:schemeClr val="bg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 dirty="0">
              <a:solidFill>
                <a:prstClr val="white"/>
              </a:solidFill>
            </a:endParaRPr>
          </a:p>
        </p:txBody>
      </p:sp>
      <p:pic>
        <p:nvPicPr>
          <p:cNvPr id="14" name="Picture 13" descr="NRK_sirkel_gran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951235" flipV="1">
            <a:off x="3605840" y="-2825162"/>
            <a:ext cx="6835217" cy="9113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37CC8-68B6-8A4A-8532-6454907D3B1D}" type="datetime1">
              <a:rPr lang="nb-NO" smtClean="0">
                <a:solidFill>
                  <a:srgbClr val="260859"/>
                </a:solidFill>
              </a:rPr>
              <a:pPr/>
              <a:t>27.02.2019</a:t>
            </a:fld>
            <a:endParaRPr lang="nb-NO" dirty="0">
              <a:solidFill>
                <a:srgbClr val="2608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0859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10" name="Picture 9" descr="nrk_logo_sor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RK_ppt_bakgrunn_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9473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AFE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73503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chemeClr val="tx2"/>
            </a:gs>
            <a:gs pos="100000">
              <a:schemeClr val="tx2">
                <a:alpha val="66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flipV="1">
            <a:off x="2706509" y="3"/>
            <a:ext cx="9509760" cy="7732385"/>
          </a:xfrm>
          <a:custGeom>
            <a:avLst/>
            <a:gdLst>
              <a:gd name="connsiteX0" fmla="*/ 2773680 w 7132320"/>
              <a:gd name="connsiteY0" fmla="*/ 1605905 h 7732385"/>
              <a:gd name="connsiteX1" fmla="*/ 0 w 7132320"/>
              <a:gd name="connsiteY1" fmla="*/ 7732385 h 7732385"/>
              <a:gd name="connsiteX2" fmla="*/ 7132320 w 7132320"/>
              <a:gd name="connsiteY2" fmla="*/ 7722225 h 7732385"/>
              <a:gd name="connsiteX3" fmla="*/ 7112000 w 7132320"/>
              <a:gd name="connsiteY3" fmla="*/ 3759825 h 7732385"/>
              <a:gd name="connsiteX4" fmla="*/ 2773680 w 7132320"/>
              <a:gd name="connsiteY4" fmla="*/ 1605905 h 77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2320" h="7732385">
                <a:moveTo>
                  <a:pt x="2773680" y="1605905"/>
                </a:moveTo>
                <a:lnTo>
                  <a:pt x="0" y="7732385"/>
                </a:lnTo>
                <a:lnTo>
                  <a:pt x="7132320" y="7722225"/>
                </a:lnTo>
                <a:lnTo>
                  <a:pt x="7112000" y="3759825"/>
                </a:lnTo>
                <a:cubicBezTo>
                  <a:pt x="5663851" y="3042518"/>
                  <a:pt x="2763520" y="0"/>
                  <a:pt x="2773680" y="1605905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4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pic>
        <p:nvPicPr>
          <p:cNvPr id="9" name="Picture 8" descr="NRK_sirkel_Aubergin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69096" flipV="1">
            <a:off x="3765985" y="1188026"/>
            <a:ext cx="9742099" cy="73065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29473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AFE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3873503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451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flipH="1" flipV="1">
            <a:off x="-28223" y="-21167"/>
            <a:ext cx="12234333" cy="4804834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57000"/>
                </a:schemeClr>
              </a:gs>
              <a:gs pos="100000">
                <a:schemeClr val="bg1">
                  <a:alpha val="24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4007557" y="3111503"/>
            <a:ext cx="8198556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rgbClr val="FFFFFF">
                  <a:alpha val="26000"/>
                </a:srgbClr>
              </a:gs>
            </a:gsLst>
            <a:lin ang="40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0E426A-0CD7-F744-A9E8-7C9E792413B6}" type="datetime1">
              <a:rPr lang="nb-NO" smtClean="0">
                <a:solidFill>
                  <a:prstClr val="white"/>
                </a:solidFill>
              </a:rPr>
              <a:pPr/>
              <a:t>27.02.2019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NRK </a:t>
            </a:r>
            <a:r>
              <a:rPr lang="en-US" dirty="0" err="1">
                <a:solidFill>
                  <a:prstClr val="white"/>
                </a:solidFill>
              </a:rPr>
              <a:t>PowerPointmal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3873503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29473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4720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9495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9495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4232-6A9D-0B4D-950A-E48B7748967A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6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2D1-9270-A947-B6A5-08EBD289D849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6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C806-B677-F44D-9F7C-15E54140F741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6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flipH="1">
            <a:off x="-13546" y="-15446"/>
            <a:ext cx="12234335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alpha val="34000"/>
                </a:schemeClr>
              </a:gs>
              <a:gs pos="0">
                <a:schemeClr val="bg1">
                  <a:alpha val="86000"/>
                </a:schemeClr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 dirty="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>
          <a:xfrm flipH="1">
            <a:off x="-1695" y="868887"/>
            <a:ext cx="12234333" cy="5989113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34000"/>
                </a:schemeClr>
              </a:gs>
              <a:gs pos="100000">
                <a:schemeClr val="accent5">
                  <a:alpha val="81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A10A0-D89E-2249-86DF-36037A7DF23D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8" name="Picture 7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16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-42333" y="2053166"/>
            <a:ext cx="12234333" cy="4804834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57000"/>
                </a:schemeClr>
              </a:gs>
              <a:gs pos="100000">
                <a:schemeClr val="bg1">
                  <a:alpha val="57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A10A0-D89E-2249-86DF-36037A7DF23D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  <p:pic>
        <p:nvPicPr>
          <p:cNvPr id="8" name="Picture 7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8222" y="-21167"/>
            <a:ext cx="8198556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85000"/>
                </a:schemeClr>
              </a:gs>
              <a:gs pos="100000">
                <a:schemeClr val="bg1">
                  <a:alpha val="86000"/>
                </a:schemeClr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16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>
            <a:normAutofit/>
          </a:bodyPr>
          <a:lstStyle>
            <a:lvl1pPr algn="l">
              <a:defRPr sz="2600" b="0" i="0">
                <a:latin typeface="LFT Etica Book"/>
                <a:cs typeface="LFT Etica Book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409E-BA24-554D-B55F-939C69BEAF6A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47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600" b="0" i="0">
                <a:latin typeface="LFT Etica Book"/>
                <a:cs typeface="LFT Etica Book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2" y="719667"/>
            <a:ext cx="10961511" cy="4080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3DF1-85AE-9342-BAEB-C219FC85922F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>
                <a:solidFill>
                  <a:srgbClr val="EC0080"/>
                </a:solidFill>
              </a:rPr>
              <a:pPr/>
              <a:t>‹#›</a:t>
            </a:fld>
            <a:endParaRPr lang="nb-NO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2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6000" y="228600"/>
            <a:ext cx="10058400" cy="609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016000" y="990600"/>
            <a:ext cx="10769600" cy="5562600"/>
          </a:xfr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54312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EC0080"/>
                </a:solidFill>
              </a:rPr>
              <a:pPr/>
              <a:t>‹#›</a:t>
            </a:fld>
            <a:endParaRPr lang="en-AU" dirty="0">
              <a:solidFill>
                <a:srgbClr val="EC008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2" y="1031842"/>
            <a:ext cx="11425767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809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20320"/>
            <a:ext cx="12192000" cy="3749040"/>
          </a:xfrm>
          <a:custGeom>
            <a:avLst/>
            <a:gdLst>
              <a:gd name="connsiteX0" fmla="*/ 0 w 9154160"/>
              <a:gd name="connsiteY0" fmla="*/ 10160 h 3749040"/>
              <a:gd name="connsiteX1" fmla="*/ 0 w 9154160"/>
              <a:gd name="connsiteY1" fmla="*/ 3749040 h 3749040"/>
              <a:gd name="connsiteX2" fmla="*/ 9154160 w 9154160"/>
              <a:gd name="connsiteY2" fmla="*/ 2479040 h 3749040"/>
              <a:gd name="connsiteX3" fmla="*/ 9154160 w 9154160"/>
              <a:gd name="connsiteY3" fmla="*/ 0 h 3749040"/>
              <a:gd name="connsiteX4" fmla="*/ 0 w 9154160"/>
              <a:gd name="connsiteY4" fmla="*/ 1016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749040">
                <a:moveTo>
                  <a:pt x="0" y="10160"/>
                </a:moveTo>
                <a:lnTo>
                  <a:pt x="0" y="3749040"/>
                </a:lnTo>
                <a:lnTo>
                  <a:pt x="9154160" y="247904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21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3547" y="-30480"/>
            <a:ext cx="12205547" cy="3799840"/>
          </a:xfrm>
          <a:custGeom>
            <a:avLst/>
            <a:gdLst>
              <a:gd name="connsiteX0" fmla="*/ 0 w 9154160"/>
              <a:gd name="connsiteY0" fmla="*/ 1645920 h 3799840"/>
              <a:gd name="connsiteX1" fmla="*/ 9154160 w 9154160"/>
              <a:gd name="connsiteY1" fmla="*/ 3799840 h 3799840"/>
              <a:gd name="connsiteX2" fmla="*/ 9154160 w 9154160"/>
              <a:gd name="connsiteY2" fmla="*/ 0 h 3799840"/>
              <a:gd name="connsiteX3" fmla="*/ 0 w 9154160"/>
              <a:gd name="connsiteY3" fmla="*/ 10160 h 3799840"/>
              <a:gd name="connsiteX4" fmla="*/ 0 w 9154160"/>
              <a:gd name="connsiteY4" fmla="*/ 1645920 h 37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799840">
                <a:moveTo>
                  <a:pt x="0" y="1645920"/>
                </a:moveTo>
                <a:lnTo>
                  <a:pt x="9154160" y="3799840"/>
                </a:lnTo>
                <a:lnTo>
                  <a:pt x="9154160" y="0"/>
                </a:lnTo>
                <a:lnTo>
                  <a:pt x="0" y="10160"/>
                </a:lnTo>
                <a:cubicBezTo>
                  <a:pt x="3387" y="555413"/>
                  <a:pt x="10160" y="1645920"/>
                  <a:pt x="0" y="164592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4000"/>
                </a:schemeClr>
              </a:gs>
              <a:gs pos="0">
                <a:schemeClr val="bg2">
                  <a:alpha val="34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FT Etica SemiBold"/>
                <a:cs typeface="LFT Etica Semi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>
            <a:off x="0" y="-20320"/>
            <a:ext cx="12205547" cy="4754880"/>
          </a:xfrm>
          <a:custGeom>
            <a:avLst/>
            <a:gdLst>
              <a:gd name="connsiteX0" fmla="*/ 0 w 9154160"/>
              <a:gd name="connsiteY0" fmla="*/ 10160 h 4267200"/>
              <a:gd name="connsiteX1" fmla="*/ 0 w 9154160"/>
              <a:gd name="connsiteY1" fmla="*/ 1544320 h 4267200"/>
              <a:gd name="connsiteX2" fmla="*/ 9154160 w 9154160"/>
              <a:gd name="connsiteY2" fmla="*/ 4267200 h 4267200"/>
              <a:gd name="connsiteX3" fmla="*/ 9154160 w 9154160"/>
              <a:gd name="connsiteY3" fmla="*/ 0 h 4267200"/>
              <a:gd name="connsiteX4" fmla="*/ 0 w 9154160"/>
              <a:gd name="connsiteY4" fmla="*/ 1016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4267200">
                <a:moveTo>
                  <a:pt x="0" y="10160"/>
                </a:moveTo>
                <a:lnTo>
                  <a:pt x="0" y="1544320"/>
                </a:lnTo>
                <a:lnTo>
                  <a:pt x="9154160" y="426720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4000"/>
                </a:schemeClr>
              </a:gs>
              <a:gs pos="69000">
                <a:schemeClr val="bg1"/>
              </a:gs>
            </a:gsLst>
            <a:lin ang="196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>
            <a:off x="0" y="-20320"/>
            <a:ext cx="12205547" cy="4754880"/>
          </a:xfrm>
          <a:custGeom>
            <a:avLst/>
            <a:gdLst>
              <a:gd name="connsiteX0" fmla="*/ 0 w 9154160"/>
              <a:gd name="connsiteY0" fmla="*/ 10160 h 4267200"/>
              <a:gd name="connsiteX1" fmla="*/ 0 w 9154160"/>
              <a:gd name="connsiteY1" fmla="*/ 1544320 h 4267200"/>
              <a:gd name="connsiteX2" fmla="*/ 9154160 w 9154160"/>
              <a:gd name="connsiteY2" fmla="*/ 4267200 h 4267200"/>
              <a:gd name="connsiteX3" fmla="*/ 9154160 w 9154160"/>
              <a:gd name="connsiteY3" fmla="*/ 0 h 4267200"/>
              <a:gd name="connsiteX4" fmla="*/ 0 w 9154160"/>
              <a:gd name="connsiteY4" fmla="*/ 1016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4267200">
                <a:moveTo>
                  <a:pt x="0" y="10160"/>
                </a:moveTo>
                <a:lnTo>
                  <a:pt x="0" y="1544320"/>
                </a:lnTo>
                <a:lnTo>
                  <a:pt x="9154160" y="426720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74000"/>
                </a:schemeClr>
              </a:gs>
              <a:gs pos="69000">
                <a:schemeClr val="bg1"/>
              </a:gs>
            </a:gsLst>
            <a:lin ang="196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gradFill flip="none" rotWithShape="1">
          <a:gsLst>
            <a:gs pos="0">
              <a:schemeClr val="bg2"/>
            </a:gs>
            <a:gs pos="100000">
              <a:schemeClr val="bg1">
                <a:alpha val="0"/>
              </a:schemeClr>
            </a:gs>
          </a:gsLst>
          <a:lin ang="17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flipV="1">
            <a:off x="-1" y="-3060002"/>
            <a:ext cx="12192001" cy="5447921"/>
          </a:xfrm>
          <a:custGeom>
            <a:avLst/>
            <a:gdLst>
              <a:gd name="connsiteX0" fmla="*/ 7244080 w 9174480"/>
              <a:gd name="connsiteY0" fmla="*/ 467360 h 5466080"/>
              <a:gd name="connsiteX1" fmla="*/ 0 w 9174480"/>
              <a:gd name="connsiteY1" fmla="*/ 2286000 h 5466080"/>
              <a:gd name="connsiteX2" fmla="*/ 30480 w 9174480"/>
              <a:gd name="connsiteY2" fmla="*/ 5455920 h 5466080"/>
              <a:gd name="connsiteX3" fmla="*/ 9164320 w 9174480"/>
              <a:gd name="connsiteY3" fmla="*/ 5466080 h 5466080"/>
              <a:gd name="connsiteX4" fmla="*/ 9174480 w 9174480"/>
              <a:gd name="connsiteY4" fmla="*/ 0 h 5466080"/>
              <a:gd name="connsiteX5" fmla="*/ 7244080 w 9174480"/>
              <a:gd name="connsiteY5" fmla="*/ 467360 h 546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480" h="5466080">
                <a:moveTo>
                  <a:pt x="7244080" y="467360"/>
                </a:moveTo>
                <a:lnTo>
                  <a:pt x="0" y="2286000"/>
                </a:lnTo>
                <a:lnTo>
                  <a:pt x="30480" y="5455920"/>
                </a:lnTo>
                <a:lnTo>
                  <a:pt x="9164320" y="5466080"/>
                </a:lnTo>
                <a:cubicBezTo>
                  <a:pt x="9167707" y="3644053"/>
                  <a:pt x="9174480" y="0"/>
                  <a:pt x="9174480" y="0"/>
                </a:cubicBezTo>
                <a:lnTo>
                  <a:pt x="7244080" y="467360"/>
                </a:lnTo>
                <a:close/>
              </a:path>
            </a:pathLst>
          </a:custGeom>
          <a:gradFill flip="none" rotWithShape="1">
            <a:gsLst>
              <a:gs pos="100000">
                <a:schemeClr val="bg2"/>
              </a:gs>
              <a:gs pos="1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3" name="Freeform 12"/>
          <p:cNvSpPr/>
          <p:nvPr userDrawn="1"/>
        </p:nvSpPr>
        <p:spPr>
          <a:xfrm flipV="1">
            <a:off x="9626686" y="-3060002"/>
            <a:ext cx="2551815" cy="5164386"/>
          </a:xfrm>
          <a:custGeom>
            <a:avLst/>
            <a:gdLst>
              <a:gd name="connsiteX0" fmla="*/ 0 w 1940560"/>
              <a:gd name="connsiteY0" fmla="*/ 182880 h 5181600"/>
              <a:gd name="connsiteX1" fmla="*/ 1656080 w 1940560"/>
              <a:gd name="connsiteY1" fmla="*/ 5171440 h 5181600"/>
              <a:gd name="connsiteX2" fmla="*/ 1940560 w 1940560"/>
              <a:gd name="connsiteY2" fmla="*/ 5181600 h 5181600"/>
              <a:gd name="connsiteX3" fmla="*/ 1920240 w 1940560"/>
              <a:gd name="connsiteY3" fmla="*/ 1087120 h 5181600"/>
              <a:gd name="connsiteX4" fmla="*/ 772160 w 1940560"/>
              <a:gd name="connsiteY4" fmla="*/ 0 h 5181600"/>
              <a:gd name="connsiteX5" fmla="*/ 0 w 1940560"/>
              <a:gd name="connsiteY5" fmla="*/ 18288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560" h="5181600">
                <a:moveTo>
                  <a:pt x="0" y="182880"/>
                </a:moveTo>
                <a:lnTo>
                  <a:pt x="1656080" y="5171440"/>
                </a:lnTo>
                <a:lnTo>
                  <a:pt x="1940560" y="5181600"/>
                </a:lnTo>
                <a:lnTo>
                  <a:pt x="1920240" y="1087120"/>
                </a:lnTo>
                <a:lnTo>
                  <a:pt x="772160" y="0"/>
                </a:lnTo>
                <a:lnTo>
                  <a:pt x="0" y="182880"/>
                </a:lnTo>
                <a:close/>
              </a:path>
            </a:pathLst>
          </a:custGeom>
          <a:gradFill flip="none" rotWithShape="1">
            <a:gsLst>
              <a:gs pos="100000">
                <a:schemeClr val="bg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4" name="Picture 13" descr="NRK_sirkel_gran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951235" flipV="1">
            <a:off x="3605840" y="-2825162"/>
            <a:ext cx="6835217" cy="9113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37CC8-68B6-8A4A-8532-6454907D3B1D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0859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sor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RK_ppt_bakgrunn_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9473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AFE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73503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chemeClr val="tx2"/>
            </a:gs>
            <a:gs pos="100000">
              <a:schemeClr val="tx2">
                <a:alpha val="66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flipV="1">
            <a:off x="2706509" y="3"/>
            <a:ext cx="9509760" cy="7732385"/>
          </a:xfrm>
          <a:custGeom>
            <a:avLst/>
            <a:gdLst>
              <a:gd name="connsiteX0" fmla="*/ 2773680 w 7132320"/>
              <a:gd name="connsiteY0" fmla="*/ 1605905 h 7732385"/>
              <a:gd name="connsiteX1" fmla="*/ 0 w 7132320"/>
              <a:gd name="connsiteY1" fmla="*/ 7732385 h 7732385"/>
              <a:gd name="connsiteX2" fmla="*/ 7132320 w 7132320"/>
              <a:gd name="connsiteY2" fmla="*/ 7722225 h 7732385"/>
              <a:gd name="connsiteX3" fmla="*/ 7112000 w 7132320"/>
              <a:gd name="connsiteY3" fmla="*/ 3759825 h 7732385"/>
              <a:gd name="connsiteX4" fmla="*/ 2773680 w 7132320"/>
              <a:gd name="connsiteY4" fmla="*/ 1605905 h 77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2320" h="7732385">
                <a:moveTo>
                  <a:pt x="2773680" y="1605905"/>
                </a:moveTo>
                <a:lnTo>
                  <a:pt x="0" y="7732385"/>
                </a:lnTo>
                <a:lnTo>
                  <a:pt x="7132320" y="7722225"/>
                </a:lnTo>
                <a:lnTo>
                  <a:pt x="7112000" y="3759825"/>
                </a:lnTo>
                <a:cubicBezTo>
                  <a:pt x="5663851" y="3042518"/>
                  <a:pt x="2763520" y="0"/>
                  <a:pt x="2773680" y="1605905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4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9" name="Picture 8" descr="NRK_sirkel_Aubergin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69096" flipV="1">
            <a:off x="3765985" y="1188026"/>
            <a:ext cx="9742099" cy="73065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294733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AFE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3873503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457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1599"/>
            <a:ext cx="10972800" cy="407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175381"/>
            <a:ext cx="1456267" cy="345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rgbClr val="82745C"/>
                </a:solidFill>
                <a:latin typeface="LFT Etica Book"/>
                <a:cs typeface="LFT Etica Book"/>
              </a:defRPr>
            </a:lvl1pPr>
          </a:lstStyle>
          <a:p>
            <a:fld id="{32329F4C-FF68-A14F-8973-C20EFECCAF81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069" y="6153419"/>
            <a:ext cx="295768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rgbClr val="867D78"/>
                </a:solidFill>
                <a:latin typeface="LFT Etica Book"/>
                <a:cs typeface="LFT Etica Book"/>
              </a:defRPr>
            </a:lvl1pPr>
          </a:lstStyle>
          <a:p>
            <a:r>
              <a:rPr lang="en-US" dirty="0"/>
              <a:t>NRK </a:t>
            </a:r>
            <a:r>
              <a:rPr lang="en-US" dirty="0" err="1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22309" y="6348149"/>
            <a:ext cx="584200" cy="170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3"/>
                </a:solidFill>
                <a:latin typeface="LFT Etica Book"/>
                <a:cs typeface="LFT Etica Book"/>
              </a:defRPr>
            </a:lvl1pPr>
          </a:lstStyle>
          <a:p>
            <a:fld id="{386C1B66-DFC1-9944-B08C-57126475192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nrk_logo_sort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5" r:id="rId4"/>
    <p:sldLayoutId id="2147483667" r:id="rId5"/>
    <p:sldLayoutId id="2147483666" r:id="rId6"/>
    <p:sldLayoutId id="2147483651" r:id="rId7"/>
    <p:sldLayoutId id="2147483660" r:id="rId8"/>
    <p:sldLayoutId id="2147483663" r:id="rId9"/>
    <p:sldLayoutId id="2147483664" r:id="rId10"/>
    <p:sldLayoutId id="2147483652" r:id="rId11"/>
    <p:sldLayoutId id="2147483653" r:id="rId12"/>
    <p:sldLayoutId id="2147483654" r:id="rId13"/>
    <p:sldLayoutId id="2147483662" r:id="rId14"/>
    <p:sldLayoutId id="2147483655" r:id="rId15"/>
    <p:sldLayoutId id="2147483656" r:id="rId16"/>
    <p:sldLayoutId id="214748365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100" b="0" i="0" kern="1200">
          <a:solidFill>
            <a:schemeClr val="tx2"/>
          </a:solidFill>
          <a:latin typeface="LFT Etica Regular"/>
          <a:ea typeface="+mj-ea"/>
          <a:cs typeface="LFT Etica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/>
        <a:buChar char="•"/>
        <a:defRPr sz="2500" b="0" i="0" kern="1200">
          <a:solidFill>
            <a:schemeClr val="accent1"/>
          </a:solidFill>
          <a:latin typeface="LFT Etica Regular"/>
          <a:ea typeface="+mn-ea"/>
          <a:cs typeface="LFT Etica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b="0" i="0" kern="1200">
          <a:solidFill>
            <a:schemeClr val="accent3"/>
          </a:solidFill>
          <a:latin typeface="LFT Etica Regular"/>
          <a:ea typeface="+mn-ea"/>
          <a:cs typeface="LFT Etica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LFT Etica Regular"/>
          <a:ea typeface="+mn-ea"/>
          <a:cs typeface="LFT Etica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LFT Etica Regular"/>
          <a:ea typeface="+mn-ea"/>
          <a:cs typeface="LFT Etica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accent1"/>
          </a:solidFill>
          <a:latin typeface="LFT Etica Regular"/>
          <a:ea typeface="+mn-ea"/>
          <a:cs typeface="LFT Etic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457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1599"/>
            <a:ext cx="10972800" cy="407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175381"/>
            <a:ext cx="1456267" cy="345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rgbClr val="82745C"/>
                </a:solidFill>
                <a:latin typeface="LFT Etica Book"/>
                <a:cs typeface="LFT Etica Book"/>
              </a:defRPr>
            </a:lvl1pPr>
          </a:lstStyle>
          <a:p>
            <a:pPr defTabSz="457200"/>
            <a:fld id="{32329F4C-FF68-A14F-8973-C20EFECCAF81}" type="datetime1">
              <a:rPr lang="nb-NO" smtClean="0"/>
              <a:pPr defTabSz="457200"/>
              <a:t>27.02.2019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069" y="6153419"/>
            <a:ext cx="295768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rgbClr val="867D78"/>
                </a:solidFill>
                <a:latin typeface="LFT Etica Book"/>
                <a:cs typeface="LFT Etica Book"/>
              </a:defRPr>
            </a:lvl1pPr>
          </a:lstStyle>
          <a:p>
            <a:pPr defTabSz="457200"/>
            <a:r>
              <a:rPr lang="en-US"/>
              <a:t>NRK 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22309" y="6348149"/>
            <a:ext cx="584200" cy="170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3"/>
                </a:solidFill>
                <a:latin typeface="LFT Etica Book"/>
                <a:cs typeface="LFT Etica Book"/>
              </a:defRPr>
            </a:lvl1pPr>
          </a:lstStyle>
          <a:p>
            <a:pPr defTabSz="457200"/>
            <a:fld id="{386C1B66-DFC1-9944-B08C-571264751923}" type="slidenum">
              <a:rPr lang="nb-NO" smtClean="0">
                <a:solidFill>
                  <a:srgbClr val="EC0080"/>
                </a:solidFill>
              </a:rPr>
              <a:pPr defTabSz="457200"/>
              <a:t>‹#›</a:t>
            </a:fld>
            <a:endParaRPr lang="nb-NO" dirty="0">
              <a:solidFill>
                <a:srgbClr val="EC0080"/>
              </a:solidFill>
            </a:endParaRPr>
          </a:p>
        </p:txBody>
      </p:sp>
      <p:pic>
        <p:nvPicPr>
          <p:cNvPr id="11" name="Picture 10" descr="nrk_logo_sort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22403" y="6232212"/>
            <a:ext cx="959999" cy="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100" b="0" i="0" kern="1200">
          <a:solidFill>
            <a:schemeClr val="tx2"/>
          </a:solidFill>
          <a:latin typeface="LFT Etica Regular"/>
          <a:ea typeface="+mj-ea"/>
          <a:cs typeface="LFT Etica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/>
        <a:buChar char="•"/>
        <a:defRPr sz="2500" b="0" i="0" kern="1200">
          <a:solidFill>
            <a:schemeClr val="accent1"/>
          </a:solidFill>
          <a:latin typeface="LFT Etica Regular"/>
          <a:ea typeface="+mn-ea"/>
          <a:cs typeface="LFT Etica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b="0" i="0" kern="1200">
          <a:solidFill>
            <a:schemeClr val="accent3"/>
          </a:solidFill>
          <a:latin typeface="LFT Etica Regular"/>
          <a:ea typeface="+mn-ea"/>
          <a:cs typeface="LFT Etica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LFT Etica Regular"/>
          <a:ea typeface="+mn-ea"/>
          <a:cs typeface="LFT Etica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LFT Etica Regular"/>
          <a:ea typeface="+mn-ea"/>
          <a:cs typeface="LFT Etica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accent1"/>
          </a:solidFill>
          <a:latin typeface="LFT Etica Regular"/>
          <a:ea typeface="+mn-ea"/>
          <a:cs typeface="LFT Etic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sz="3600" dirty="0"/>
            </a:br>
            <a:r>
              <a:rPr lang="nb-NO" sz="3600" dirty="0"/>
              <a:t>NRK – Norwegian </a:t>
            </a:r>
            <a:br>
              <a:rPr lang="nb-NO" sz="3600" dirty="0"/>
            </a:br>
            <a:r>
              <a:rPr lang="nb-NO" sz="3600" dirty="0"/>
              <a:t>Broadcasting Corporation</a:t>
            </a:r>
            <a:br>
              <a:rPr lang="nb-NO" dirty="0"/>
            </a:br>
            <a:br>
              <a:rPr lang="nb-NO" dirty="0"/>
            </a:br>
            <a:endParaRPr lang="nb-NO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1" y="5706539"/>
            <a:ext cx="6273800" cy="708553"/>
          </a:xfrm>
        </p:spPr>
        <p:txBody>
          <a:bodyPr>
            <a:normAutofit/>
          </a:bodyPr>
          <a:lstStyle/>
          <a:p>
            <a:r>
              <a:rPr lang="nb-NO" dirty="0"/>
              <a:t>Per </a:t>
            </a:r>
            <a:r>
              <a:rPr lang="nb-NO"/>
              <a:t>Arne Kalbakk</a:t>
            </a:r>
            <a:r>
              <a:rPr lang="nb-NO" dirty="0"/>
              <a:t>, Head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ethics</a:t>
            </a:r>
            <a:r>
              <a:rPr lang="nb-NO" dirty="0"/>
              <a:t> and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A286-3B48-8D41-8EBA-B534EEB8F696}" type="datetime1">
              <a:rPr lang="nb-NO" smtClean="0"/>
              <a:pPr/>
              <a:t>27.02.2019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NRK: A </a:t>
            </a:r>
            <a:r>
              <a:rPr lang="nb-NO" dirty="0" err="1"/>
              <a:t>short</a:t>
            </a:r>
            <a:r>
              <a:rPr lang="nb-NO" dirty="0"/>
              <a:t> </a:t>
            </a:r>
            <a:r>
              <a:rPr lang="nb-NO" dirty="0" err="1"/>
              <a:t>summary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Norway’s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broadcaster</a:t>
            </a:r>
            <a:endParaRPr lang="nb-NO" dirty="0"/>
          </a:p>
          <a:p>
            <a:r>
              <a:rPr lang="nb-NO" dirty="0"/>
              <a:t>Non-</a:t>
            </a:r>
            <a:r>
              <a:rPr lang="nb-NO" dirty="0" err="1"/>
              <a:t>commercial</a:t>
            </a:r>
            <a:r>
              <a:rPr lang="nb-NO" dirty="0"/>
              <a:t>, </a:t>
            </a:r>
            <a:r>
              <a:rPr lang="nb-NO" dirty="0" err="1"/>
              <a:t>politically</a:t>
            </a:r>
            <a:r>
              <a:rPr lang="nb-NO" dirty="0"/>
              <a:t> </a:t>
            </a:r>
            <a:r>
              <a:rPr lang="nb-NO" dirty="0" err="1"/>
              <a:t>independent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broadcaster</a:t>
            </a:r>
            <a:endParaRPr lang="nb-NO" dirty="0"/>
          </a:p>
          <a:p>
            <a:r>
              <a:rPr lang="nb-NO" dirty="0" err="1"/>
              <a:t>Owned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state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audience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annual</a:t>
            </a:r>
            <a:r>
              <a:rPr lang="nb-NO" dirty="0"/>
              <a:t> </a:t>
            </a:r>
            <a:r>
              <a:rPr lang="nb-NO" dirty="0" err="1"/>
              <a:t>license</a:t>
            </a:r>
            <a:r>
              <a:rPr lang="nb-NO" dirty="0"/>
              <a:t> </a:t>
            </a:r>
            <a:r>
              <a:rPr lang="nb-NO" dirty="0" err="1"/>
              <a:t>fee</a:t>
            </a:r>
            <a:endParaRPr lang="nb-NO" dirty="0"/>
          </a:p>
          <a:p>
            <a:r>
              <a:rPr lang="nb-NO" dirty="0" err="1"/>
              <a:t>Provides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 for TV, radio, </a:t>
            </a:r>
            <a:r>
              <a:rPr lang="nb-NO" dirty="0" err="1"/>
              <a:t>internet</a:t>
            </a:r>
            <a:r>
              <a:rPr lang="nb-NO" dirty="0"/>
              <a:t> and mobile </a:t>
            </a:r>
            <a:r>
              <a:rPr lang="nb-NO" dirty="0" err="1"/>
              <a:t>platforms</a:t>
            </a:r>
            <a:endParaRPr lang="nb-NO" dirty="0"/>
          </a:p>
          <a:p>
            <a:r>
              <a:rPr lang="nb-NO" dirty="0"/>
              <a:t>Publishing </a:t>
            </a:r>
            <a:r>
              <a:rPr lang="nb-NO" dirty="0" err="1"/>
              <a:t>content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nationwide</a:t>
            </a:r>
            <a:r>
              <a:rPr lang="nb-NO" dirty="0"/>
              <a:t> and </a:t>
            </a:r>
            <a:r>
              <a:rPr lang="nb-NO" dirty="0" err="1"/>
              <a:t>regionally</a:t>
            </a:r>
            <a:r>
              <a:rPr lang="nb-NO" dirty="0"/>
              <a:t> (15 regional </a:t>
            </a:r>
            <a:r>
              <a:rPr lang="nb-NO" dirty="0" err="1"/>
              <a:t>offices</a:t>
            </a:r>
            <a:r>
              <a:rPr lang="nb-NO" dirty="0"/>
              <a:t>)</a:t>
            </a:r>
          </a:p>
          <a:p>
            <a:r>
              <a:rPr lang="nb-NO" dirty="0"/>
              <a:t>3.400 </a:t>
            </a:r>
            <a:r>
              <a:rPr lang="nb-NO" dirty="0" err="1"/>
              <a:t>employees</a:t>
            </a:r>
            <a:endParaRPr lang="nb-NO" dirty="0"/>
          </a:p>
          <a:p>
            <a:r>
              <a:rPr lang="nb-NO" dirty="0" err="1"/>
              <a:t>Annual</a:t>
            </a:r>
            <a:r>
              <a:rPr lang="nb-NO" dirty="0"/>
              <a:t> </a:t>
            </a:r>
            <a:r>
              <a:rPr lang="nb-NO" dirty="0" err="1"/>
              <a:t>budget</a:t>
            </a:r>
            <a:r>
              <a:rPr lang="nb-NO" dirty="0"/>
              <a:t>: 5,4 billion NOK (</a:t>
            </a:r>
            <a:r>
              <a:rPr lang="nb-NO" dirty="0" err="1"/>
              <a:t>approximately</a:t>
            </a:r>
            <a:r>
              <a:rPr lang="nb-NO" dirty="0"/>
              <a:t> 575 million Euro)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0DEB33C6-CE76-9346-9C31-FB1A33117428}" type="datetime1">
              <a:rPr lang="nb-NO" sz="1800" kern="0">
                <a:solidFill>
                  <a:sysClr val="windowText" lastClr="000000"/>
                </a:solidFill>
              </a:rPr>
              <a:pPr defTabSz="914400">
                <a:defRPr/>
              </a:pPr>
              <a:t>27.02.2019</a:t>
            </a:fld>
            <a:endParaRPr lang="nb-NO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386C1B66-DFC1-9944-B08C-571264751923}" type="slidenum">
              <a:rPr lang="nb-NO" sz="1800" kern="0">
                <a:solidFill>
                  <a:srgbClr val="EC0080"/>
                </a:solidFill>
              </a:rPr>
              <a:pPr defTabSz="914400">
                <a:defRPr/>
              </a:pPr>
              <a:t>2</a:t>
            </a:fld>
            <a:endParaRPr lang="nb-NO" sz="1800" kern="0">
              <a:solidFill>
                <a:srgbClr val="EC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independence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NRK be </a:t>
            </a:r>
            <a:r>
              <a:rPr lang="nb-NO" dirty="0" err="1"/>
              <a:t>independent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owned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state</a:t>
            </a:r>
            <a:r>
              <a:rPr lang="nb-NO" dirty="0"/>
              <a:t>?</a:t>
            </a:r>
          </a:p>
          <a:p>
            <a:r>
              <a:rPr lang="nb-NO" dirty="0" err="1"/>
              <a:t>Division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powers</a:t>
            </a:r>
            <a:r>
              <a:rPr lang="nb-NO" dirty="0"/>
              <a:t>: </a:t>
            </a:r>
            <a:r>
              <a:rPr lang="nb-NO" dirty="0" err="1"/>
              <a:t>Executive</a:t>
            </a:r>
            <a:r>
              <a:rPr lang="nb-NO" dirty="0"/>
              <a:t> </a:t>
            </a:r>
            <a:r>
              <a:rPr lang="nb-NO" dirty="0" err="1"/>
              <a:t>ownership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government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parliament</a:t>
            </a:r>
            <a:r>
              <a:rPr lang="nb-NO" dirty="0"/>
              <a:t> </a:t>
            </a:r>
            <a:r>
              <a:rPr lang="nb-NO" dirty="0" err="1"/>
              <a:t>determines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charter and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obligations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audience</a:t>
            </a:r>
            <a:endParaRPr lang="nb-NO" dirty="0"/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annual</a:t>
            </a:r>
            <a:r>
              <a:rPr lang="nb-NO" dirty="0"/>
              <a:t> </a:t>
            </a:r>
            <a:r>
              <a:rPr lang="nb-NO" dirty="0" err="1"/>
              <a:t>license</a:t>
            </a:r>
            <a:r>
              <a:rPr lang="nb-NO" dirty="0"/>
              <a:t> </a:t>
            </a:r>
            <a:r>
              <a:rPr lang="nb-NO" dirty="0" err="1"/>
              <a:t>fee</a:t>
            </a:r>
            <a:endParaRPr lang="nb-NO" dirty="0"/>
          </a:p>
          <a:p>
            <a:r>
              <a:rPr lang="nb-NO" dirty="0" err="1"/>
              <a:t>Every</a:t>
            </a:r>
            <a:r>
              <a:rPr lang="nb-NO" dirty="0"/>
              <a:t> household in Norway </a:t>
            </a:r>
            <a:r>
              <a:rPr lang="nb-NO" dirty="0" err="1"/>
              <a:t>pays</a:t>
            </a:r>
            <a:r>
              <a:rPr lang="nb-NO" dirty="0"/>
              <a:t> 3000 NOK per </a:t>
            </a:r>
            <a:r>
              <a:rPr lang="nb-NO" dirty="0" err="1"/>
              <a:t>year</a:t>
            </a:r>
            <a:r>
              <a:rPr lang="nb-NO" dirty="0"/>
              <a:t> (320 Euro) in </a:t>
            </a:r>
            <a:r>
              <a:rPr lang="nb-NO" dirty="0" err="1"/>
              <a:t>license</a:t>
            </a:r>
            <a:r>
              <a:rPr lang="nb-NO" dirty="0"/>
              <a:t> </a:t>
            </a:r>
            <a:r>
              <a:rPr lang="nb-NO" dirty="0" err="1"/>
              <a:t>fee</a:t>
            </a:r>
            <a:r>
              <a:rPr lang="nb-NO" dirty="0"/>
              <a:t> to NRK </a:t>
            </a:r>
            <a:r>
              <a:rPr lang="nb-NO" sz="1600" dirty="0"/>
              <a:t>(</a:t>
            </a:r>
            <a:r>
              <a:rPr lang="nb-NO" sz="1600" dirty="0" err="1"/>
              <a:t>provided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</a:t>
            </a:r>
            <a:r>
              <a:rPr lang="nb-NO" sz="1600" dirty="0" err="1"/>
              <a:t>they</a:t>
            </a:r>
            <a:r>
              <a:rPr lang="nb-NO" sz="1600" dirty="0"/>
              <a:t> </a:t>
            </a:r>
            <a:r>
              <a:rPr lang="nb-NO" sz="1600" dirty="0" err="1"/>
              <a:t>own</a:t>
            </a:r>
            <a:r>
              <a:rPr lang="nb-NO" sz="1600" dirty="0"/>
              <a:t> a tv </a:t>
            </a:r>
            <a:r>
              <a:rPr lang="nb-NO" sz="1600" dirty="0" err="1"/>
              <a:t>receiver</a:t>
            </a:r>
            <a:r>
              <a:rPr lang="nb-NO" sz="1600" dirty="0"/>
              <a:t>)</a:t>
            </a:r>
          </a:p>
          <a:p>
            <a:r>
              <a:rPr lang="nb-NO" dirty="0"/>
              <a:t>This </a:t>
            </a:r>
            <a:r>
              <a:rPr lang="nb-NO" dirty="0" err="1"/>
              <a:t>ensures</a:t>
            </a:r>
            <a:r>
              <a:rPr lang="nb-NO" dirty="0"/>
              <a:t> a </a:t>
            </a:r>
            <a:r>
              <a:rPr lang="nb-NO" dirty="0" err="1"/>
              <a:t>direct</a:t>
            </a:r>
            <a:r>
              <a:rPr lang="nb-NO" dirty="0"/>
              <a:t> </a:t>
            </a:r>
            <a:r>
              <a:rPr lang="nb-NO" dirty="0" err="1"/>
              <a:t>relation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NRK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audience</a:t>
            </a:r>
            <a:endParaRPr lang="nb-NO" dirty="0"/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B33C6-CE76-9346-9C31-FB1A33117428}" type="datetime1"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FT Etica Book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27.02.2019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FT Etica Book"/>
              <a:ea typeface="+mn-e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1B66-DFC1-9944-B08C-571264751923}" type="slidenum"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EC0080"/>
                </a:solidFill>
                <a:effectLst/>
                <a:uLnTx/>
                <a:uFillTx/>
                <a:latin typeface="LFT Etica Book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EC0080"/>
              </a:solidFill>
              <a:effectLst/>
              <a:uLnTx/>
              <a:uFillTx/>
              <a:latin typeface="LFT Etica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63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46690-6D54-4A8A-BEC3-2016E835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independence</a:t>
            </a:r>
            <a:r>
              <a:rPr lang="nb-NO" dirty="0"/>
              <a:t> in Norway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81D383B-AED4-4E20-B1E2-FB8EC86698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3803" y="1995488"/>
            <a:ext cx="3296393" cy="4525962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608DE9D-5E1F-4824-B685-DC5B5A5ECD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solidFill>
                  <a:schemeClr val="tx1"/>
                </a:solidFill>
              </a:rPr>
              <a:t>The Norwegian Press </a:t>
            </a:r>
            <a:r>
              <a:rPr lang="nb-NO" sz="1600" dirty="0" err="1">
                <a:solidFill>
                  <a:schemeClr val="tx1"/>
                </a:solidFill>
              </a:rPr>
              <a:t>Ethical</a:t>
            </a:r>
            <a:r>
              <a:rPr lang="nb-NO" sz="1600" dirty="0">
                <a:solidFill>
                  <a:schemeClr val="tx1"/>
                </a:solidFill>
              </a:rPr>
              <a:t> Code: </a:t>
            </a:r>
            <a:r>
              <a:rPr lang="nb-NO" sz="1600" dirty="0" err="1">
                <a:solidFill>
                  <a:schemeClr val="tx1"/>
                </a:solidFill>
              </a:rPr>
              <a:t>emphazises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the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independent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role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of</a:t>
            </a:r>
            <a:r>
              <a:rPr lang="nb-NO" sz="1600" dirty="0">
                <a:solidFill>
                  <a:schemeClr val="tx1"/>
                </a:solidFill>
              </a:rPr>
              <a:t> media</a:t>
            </a:r>
          </a:p>
          <a:p>
            <a:r>
              <a:rPr lang="en-US" sz="1600" dirty="0">
                <a:solidFill>
                  <a:schemeClr val="tx1"/>
                </a:solidFill>
              </a:rPr>
              <a:t>1.1. “Freedom of Speech, Freedom of Information and Freedom of the Press are basic elements of a democracy. A free, independent press is among the most important institutions in a democratic society.”</a:t>
            </a:r>
          </a:p>
          <a:p>
            <a:r>
              <a:rPr lang="en-US" sz="1600" dirty="0">
                <a:solidFill>
                  <a:schemeClr val="tx1"/>
                </a:solidFill>
              </a:rPr>
              <a:t>2.1 “The editor shall act freely and independently towards any persons or groups who – for ideological, economic or other reasons – might want to exercise an influence over the editorial content.”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This principle of editorial freedom and independence is adopted in the NRK charter (§28).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 charter also states specifically the need for independence from political pressure.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F1B93A-893D-4739-A176-AB850896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4232-6A9D-0B4D-950A-E48B7748967A}" type="datetime1">
              <a:rPr lang="nb-NO" smtClean="0"/>
              <a:pPr/>
              <a:t>27.02.2019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26CFD41-DE50-4EC1-A97E-9CE1CC77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NRK PowerPointmal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B13ED-50BF-490C-86AA-4B669A4C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6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sz="3600" dirty="0"/>
            </a:br>
            <a:r>
              <a:rPr lang="nb-NO" sz="3600" dirty="0" err="1"/>
              <a:t>Upholding</a:t>
            </a:r>
            <a:r>
              <a:rPr lang="nb-NO" sz="3600" dirty="0"/>
              <a:t> of press </a:t>
            </a:r>
            <a:r>
              <a:rPr lang="nb-NO" sz="3600" dirty="0" err="1"/>
              <a:t>ethical</a:t>
            </a:r>
            <a:r>
              <a:rPr lang="nb-NO" sz="3600" dirty="0"/>
              <a:t> standards in NRK</a:t>
            </a:r>
            <a:br>
              <a:rPr lang="nb-NO" dirty="0"/>
            </a:br>
            <a:br>
              <a:rPr lang="nb-NO" dirty="0"/>
            </a:br>
            <a:endParaRPr lang="nb-NO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1" y="5706539"/>
            <a:ext cx="6273800" cy="708553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DA286-3B48-8D41-8EBA-B534EEB8F696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82745C"/>
                </a:solidFill>
                <a:effectLst/>
                <a:uLnTx/>
                <a:uFillTx/>
                <a:latin typeface="LFT Etica Book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27.02.2019</a:t>
            </a:fld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82745C"/>
              </a:solidFill>
              <a:effectLst/>
              <a:uLnTx/>
              <a:uFillTx/>
              <a:latin typeface="LFT Etica Book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1B66-DFC1-9944-B08C-571264751923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EC0080"/>
                </a:solidFill>
                <a:effectLst/>
                <a:uLnTx/>
                <a:uFillTx/>
                <a:latin typeface="LFT Etica Book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EC0080"/>
              </a:solidFill>
              <a:effectLst/>
              <a:uLnTx/>
              <a:uFillTx/>
              <a:latin typeface="LFT Etica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44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Main goals for best </a:t>
            </a:r>
            <a:r>
              <a:rPr lang="nb-NO" dirty="0" err="1"/>
              <a:t>ethical</a:t>
            </a:r>
            <a:r>
              <a:rPr lang="nb-NO" dirty="0"/>
              <a:t> </a:t>
            </a:r>
            <a:r>
              <a:rPr lang="nb-NO" dirty="0" err="1"/>
              <a:t>practice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NRK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The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be </a:t>
            </a:r>
            <a:r>
              <a:rPr lang="nb-NO" dirty="0" err="1"/>
              <a:t>confident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trust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journalism</a:t>
            </a:r>
            <a:r>
              <a:rPr lang="nb-NO" dirty="0"/>
              <a:t> </a:t>
            </a:r>
            <a:r>
              <a:rPr lang="nb-NO" sz="1800" dirty="0"/>
              <a:t>(</a:t>
            </a:r>
            <a:r>
              <a:rPr lang="nb-NO" sz="1800" dirty="0" err="1"/>
              <a:t>fact</a:t>
            </a:r>
            <a:r>
              <a:rPr lang="nb-NO" sz="1800" dirty="0"/>
              <a:t> </a:t>
            </a:r>
            <a:r>
              <a:rPr lang="nb-NO" sz="1800" dirty="0" err="1"/>
              <a:t>checking</a:t>
            </a:r>
            <a:r>
              <a:rPr lang="nb-NO" sz="1800" dirty="0"/>
              <a:t>, </a:t>
            </a:r>
            <a:r>
              <a:rPr lang="nb-NO" sz="1800" dirty="0" err="1"/>
              <a:t>correction</a:t>
            </a:r>
            <a:r>
              <a:rPr lang="nb-NO" sz="1800" dirty="0"/>
              <a:t> of </a:t>
            </a:r>
            <a:r>
              <a:rPr lang="nb-NO" sz="1800" dirty="0" err="1"/>
              <a:t>mistakes</a:t>
            </a:r>
            <a:r>
              <a:rPr lang="nb-NO" sz="1800" dirty="0"/>
              <a:t>)</a:t>
            </a:r>
          </a:p>
          <a:p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subject</a:t>
            </a:r>
            <a:r>
              <a:rPr lang="nb-NO" dirty="0"/>
              <a:t> to </a:t>
            </a:r>
            <a:r>
              <a:rPr lang="nb-NO" dirty="0" err="1"/>
              <a:t>criticism</a:t>
            </a:r>
            <a:r>
              <a:rPr lang="nb-NO" dirty="0"/>
              <a:t> and </a:t>
            </a:r>
            <a:r>
              <a:rPr lang="nb-NO" dirty="0" err="1"/>
              <a:t>accusations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journalism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be </a:t>
            </a:r>
            <a:r>
              <a:rPr lang="nb-NO" dirty="0" err="1"/>
              <a:t>treated</a:t>
            </a:r>
            <a:r>
              <a:rPr lang="nb-NO" dirty="0"/>
              <a:t> in a fair and </a:t>
            </a:r>
            <a:r>
              <a:rPr lang="nb-NO" dirty="0" err="1"/>
              <a:t>reasonable</a:t>
            </a:r>
            <a:r>
              <a:rPr lang="nb-NO" dirty="0"/>
              <a:t> manner</a:t>
            </a:r>
          </a:p>
          <a:p>
            <a:r>
              <a:rPr lang="nb-NO" dirty="0"/>
              <a:t>Our </a:t>
            </a:r>
            <a:r>
              <a:rPr lang="nb-NO" dirty="0" err="1"/>
              <a:t>stories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be </a:t>
            </a:r>
            <a:r>
              <a:rPr lang="nb-NO" dirty="0" err="1"/>
              <a:t>presented</a:t>
            </a:r>
            <a:r>
              <a:rPr lang="nb-NO" dirty="0"/>
              <a:t> in a </a:t>
            </a:r>
            <a:r>
              <a:rPr lang="nb-NO" dirty="0" err="1"/>
              <a:t>truthful</a:t>
            </a:r>
            <a:r>
              <a:rPr lang="nb-NO" dirty="0"/>
              <a:t>, fair and </a:t>
            </a:r>
            <a:r>
              <a:rPr lang="nb-NO" dirty="0" err="1"/>
              <a:t>balanced</a:t>
            </a:r>
            <a:r>
              <a:rPr lang="nb-NO" dirty="0"/>
              <a:t> manner – do not twist </a:t>
            </a:r>
            <a:r>
              <a:rPr lang="nb-NO" dirty="0" err="1"/>
              <a:t>facts</a:t>
            </a:r>
            <a:r>
              <a:rPr lang="nb-NO" dirty="0"/>
              <a:t> to make </a:t>
            </a:r>
            <a:r>
              <a:rPr lang="nb-NO" dirty="0" err="1"/>
              <a:t>things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«</a:t>
            </a:r>
            <a:r>
              <a:rPr lang="nb-NO" dirty="0" err="1"/>
              <a:t>better</a:t>
            </a:r>
            <a:r>
              <a:rPr lang="nb-NO" dirty="0"/>
              <a:t>» or «</a:t>
            </a:r>
            <a:r>
              <a:rPr lang="nb-NO" dirty="0" err="1"/>
              <a:t>worse</a:t>
            </a:r>
            <a:r>
              <a:rPr lang="nb-NO" dirty="0"/>
              <a:t>»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are</a:t>
            </a:r>
            <a:endParaRPr lang="nb-NO" dirty="0"/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B33C6-CE76-9346-9C31-FB1A33117428}" type="datetime1"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FT Etica Book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27.02.2019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FT Etica Book"/>
              <a:ea typeface="+mn-e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1B66-DFC1-9944-B08C-571264751923}" type="slidenum">
              <a: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EC0080"/>
                </a:solidFill>
                <a:effectLst/>
                <a:uLnTx/>
                <a:uFillTx/>
                <a:latin typeface="LFT Etica Book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EC0080"/>
              </a:solidFill>
              <a:effectLst/>
              <a:uLnTx/>
              <a:uFillTx/>
              <a:latin typeface="LFT Etica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09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role</a:t>
            </a:r>
            <a:r>
              <a:rPr lang="nb-NO" dirty="0"/>
              <a:t> of </a:t>
            </a:r>
            <a:r>
              <a:rPr lang="nb-NO" dirty="0" err="1"/>
              <a:t>the</a:t>
            </a:r>
            <a:r>
              <a:rPr lang="nb-NO" dirty="0"/>
              <a:t> Head of </a:t>
            </a:r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ethics</a:t>
            </a:r>
            <a:r>
              <a:rPr lang="nb-NO" dirty="0"/>
              <a:t> and standards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Advising</a:t>
            </a:r>
            <a:r>
              <a:rPr lang="nb-NO" dirty="0"/>
              <a:t> editors and journalists on </a:t>
            </a:r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stories</a:t>
            </a:r>
            <a:r>
              <a:rPr lang="nb-NO" dirty="0"/>
              <a:t> (15-20 </a:t>
            </a:r>
            <a:r>
              <a:rPr lang="nb-NO" dirty="0" err="1"/>
              <a:t>requests</a:t>
            </a:r>
            <a:r>
              <a:rPr lang="nb-NO" dirty="0"/>
              <a:t> per </a:t>
            </a:r>
            <a:r>
              <a:rPr lang="nb-NO" dirty="0" err="1"/>
              <a:t>day</a:t>
            </a:r>
            <a:r>
              <a:rPr lang="nb-NO" dirty="0"/>
              <a:t>)</a:t>
            </a:r>
          </a:p>
          <a:p>
            <a:r>
              <a:rPr lang="nb-NO" dirty="0" err="1"/>
              <a:t>Responsible</a:t>
            </a:r>
            <a:r>
              <a:rPr lang="nb-NO" dirty="0"/>
              <a:t> for </a:t>
            </a:r>
            <a:r>
              <a:rPr lang="nb-NO" dirty="0" err="1"/>
              <a:t>implementing</a:t>
            </a:r>
            <a:r>
              <a:rPr lang="nb-NO" dirty="0"/>
              <a:t> and </a:t>
            </a:r>
            <a:r>
              <a:rPr lang="nb-NO" dirty="0" err="1"/>
              <a:t>upholding</a:t>
            </a:r>
            <a:r>
              <a:rPr lang="nb-NO" dirty="0"/>
              <a:t> </a:t>
            </a:r>
            <a:r>
              <a:rPr lang="nb-NO" dirty="0" err="1"/>
              <a:t>NRK’s</a:t>
            </a:r>
            <a:r>
              <a:rPr lang="nb-NO" dirty="0"/>
              <a:t> </a:t>
            </a:r>
            <a:r>
              <a:rPr lang="nb-NO" dirty="0" err="1"/>
              <a:t>ethical</a:t>
            </a:r>
            <a:r>
              <a:rPr lang="nb-NO" dirty="0"/>
              <a:t> </a:t>
            </a:r>
            <a:r>
              <a:rPr lang="nb-NO" dirty="0" err="1"/>
              <a:t>framework</a:t>
            </a:r>
            <a:endParaRPr lang="nb-NO" dirty="0"/>
          </a:p>
          <a:p>
            <a:r>
              <a:rPr lang="nb-NO" dirty="0"/>
              <a:t>Training of </a:t>
            </a:r>
            <a:r>
              <a:rPr lang="nb-NO" dirty="0" err="1"/>
              <a:t>editorial</a:t>
            </a:r>
            <a:r>
              <a:rPr lang="nb-NO" dirty="0"/>
              <a:t> staff in NRK in </a:t>
            </a:r>
            <a:r>
              <a:rPr lang="nb-NO" dirty="0" err="1"/>
              <a:t>ethical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and standards (at </a:t>
            </a:r>
            <a:r>
              <a:rPr lang="nb-NO" dirty="0" err="1"/>
              <a:t>least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workshop per </a:t>
            </a:r>
            <a:r>
              <a:rPr lang="nb-NO" dirty="0" err="1"/>
              <a:t>year</a:t>
            </a:r>
            <a:r>
              <a:rPr lang="nb-NO" dirty="0"/>
              <a:t> for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department</a:t>
            </a:r>
            <a:r>
              <a:rPr lang="nb-NO" dirty="0"/>
              <a:t>)</a:t>
            </a:r>
          </a:p>
          <a:p>
            <a:r>
              <a:rPr lang="nb-NO" dirty="0"/>
              <a:t>Handling of </a:t>
            </a:r>
            <a:r>
              <a:rPr lang="nb-NO" dirty="0" err="1"/>
              <a:t>complaints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Norwegian press </a:t>
            </a:r>
            <a:r>
              <a:rPr lang="nb-NO" dirty="0" err="1"/>
              <a:t>complaints</a:t>
            </a:r>
            <a:r>
              <a:rPr lang="nb-NO" dirty="0"/>
              <a:t> </a:t>
            </a:r>
            <a:r>
              <a:rPr lang="nb-NO" dirty="0" err="1"/>
              <a:t>commission</a:t>
            </a:r>
            <a:endParaRPr lang="nb-NO" dirty="0"/>
          </a:p>
          <a:p>
            <a:r>
              <a:rPr lang="nb-NO" dirty="0" err="1"/>
              <a:t>Participating</a:t>
            </a:r>
            <a:r>
              <a:rPr lang="nb-NO" dirty="0"/>
              <a:t> on </a:t>
            </a:r>
            <a:r>
              <a:rPr lang="nb-NO" dirty="0" err="1"/>
              <a:t>behalf</a:t>
            </a:r>
            <a:r>
              <a:rPr lang="nb-NO" dirty="0"/>
              <a:t> of NRK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debate</a:t>
            </a:r>
            <a:r>
              <a:rPr lang="nb-NO" dirty="0"/>
              <a:t> on press </a:t>
            </a:r>
            <a:r>
              <a:rPr lang="nb-NO" dirty="0" err="1"/>
              <a:t>ethics</a:t>
            </a:r>
            <a:r>
              <a:rPr lang="nb-NO" dirty="0"/>
              <a:t> in Norway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01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Building</a:t>
            </a:r>
            <a:r>
              <a:rPr lang="nb-NO" dirty="0"/>
              <a:t> press </a:t>
            </a:r>
            <a:r>
              <a:rPr lang="nb-NO" dirty="0" err="1"/>
              <a:t>ethical</a:t>
            </a:r>
            <a:r>
              <a:rPr lang="nb-NO" dirty="0"/>
              <a:t> </a:t>
            </a:r>
            <a:r>
              <a:rPr lang="nb-NO" dirty="0" err="1"/>
              <a:t>conscience</a:t>
            </a: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The </a:t>
            </a:r>
            <a:r>
              <a:rPr lang="nb-NO" dirty="0" err="1"/>
              <a:t>job</a:t>
            </a:r>
            <a:r>
              <a:rPr lang="nb-NO" dirty="0"/>
              <a:t> is never «</a:t>
            </a:r>
            <a:r>
              <a:rPr lang="nb-NO" dirty="0" err="1"/>
              <a:t>finished</a:t>
            </a:r>
            <a:r>
              <a:rPr lang="nb-NO" dirty="0"/>
              <a:t>» in </a:t>
            </a:r>
            <a:r>
              <a:rPr lang="nb-NO" dirty="0" err="1"/>
              <a:t>fulfilling</a:t>
            </a:r>
            <a:r>
              <a:rPr lang="nb-NO" dirty="0"/>
              <a:t> </a:t>
            </a:r>
            <a:r>
              <a:rPr lang="nb-NO" dirty="0" err="1"/>
              <a:t>ethical</a:t>
            </a:r>
            <a:r>
              <a:rPr lang="nb-NO" dirty="0"/>
              <a:t> standards –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job</a:t>
            </a:r>
            <a:r>
              <a:rPr lang="nb-NO" dirty="0"/>
              <a:t> must be done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every</a:t>
            </a:r>
            <a:r>
              <a:rPr lang="nb-NO" dirty="0"/>
              <a:t> story, </a:t>
            </a:r>
            <a:r>
              <a:rPr lang="nb-NO" dirty="0" err="1"/>
              <a:t>every</a:t>
            </a:r>
            <a:r>
              <a:rPr lang="nb-NO" dirty="0"/>
              <a:t> </a:t>
            </a:r>
            <a:r>
              <a:rPr lang="nb-NO" dirty="0" err="1"/>
              <a:t>day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year</a:t>
            </a:r>
            <a:endParaRPr lang="nb-NO" dirty="0"/>
          </a:p>
          <a:p>
            <a:r>
              <a:rPr lang="nb-NO" dirty="0" err="1"/>
              <a:t>Regular</a:t>
            </a:r>
            <a:r>
              <a:rPr lang="nb-NO" dirty="0"/>
              <a:t> </a:t>
            </a:r>
            <a:r>
              <a:rPr lang="nb-NO" dirty="0" err="1"/>
              <a:t>ethical</a:t>
            </a:r>
            <a:r>
              <a:rPr lang="nb-NO" dirty="0"/>
              <a:t> training of </a:t>
            </a:r>
            <a:r>
              <a:rPr lang="nb-NO" dirty="0" err="1"/>
              <a:t>editorial</a:t>
            </a:r>
            <a:r>
              <a:rPr lang="nb-NO" dirty="0"/>
              <a:t> staff is </a:t>
            </a:r>
            <a:r>
              <a:rPr lang="nb-NO" dirty="0" err="1"/>
              <a:t>important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: </a:t>
            </a:r>
          </a:p>
          <a:p>
            <a:r>
              <a:rPr lang="nb-NO" dirty="0"/>
              <a:t>Most </a:t>
            </a:r>
            <a:r>
              <a:rPr lang="nb-NO" dirty="0" err="1"/>
              <a:t>important</a:t>
            </a:r>
            <a:r>
              <a:rPr lang="nb-NO" dirty="0"/>
              <a:t> of all is to make press </a:t>
            </a:r>
            <a:r>
              <a:rPr lang="nb-NO" dirty="0" err="1"/>
              <a:t>ethics</a:t>
            </a:r>
            <a:r>
              <a:rPr lang="nb-NO" dirty="0"/>
              <a:t> a </a:t>
            </a:r>
            <a:r>
              <a:rPr lang="nb-NO" dirty="0" err="1"/>
              <a:t>core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discussions</a:t>
            </a:r>
            <a:r>
              <a:rPr lang="nb-NO" dirty="0"/>
              <a:t> on </a:t>
            </a:r>
            <a:r>
              <a:rPr lang="nb-NO" dirty="0" err="1"/>
              <a:t>editorial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and </a:t>
            </a:r>
            <a:r>
              <a:rPr lang="nb-NO" dirty="0" err="1"/>
              <a:t>ethics</a:t>
            </a:r>
            <a:endParaRPr lang="nb-NO" dirty="0"/>
          </a:p>
          <a:p>
            <a:r>
              <a:rPr lang="nb-NO" dirty="0"/>
              <a:t>It is never </a:t>
            </a:r>
            <a:r>
              <a:rPr lang="nb-NO" dirty="0" err="1"/>
              <a:t>embarrassing</a:t>
            </a:r>
            <a:r>
              <a:rPr lang="nb-NO" dirty="0"/>
              <a:t> to </a:t>
            </a:r>
            <a:r>
              <a:rPr lang="nb-NO" dirty="0" err="1"/>
              <a:t>seek</a:t>
            </a:r>
            <a:r>
              <a:rPr lang="nb-NO" dirty="0"/>
              <a:t> </a:t>
            </a:r>
            <a:r>
              <a:rPr lang="nb-NO" dirty="0" err="1"/>
              <a:t>advise</a:t>
            </a:r>
            <a:r>
              <a:rPr lang="nb-NO" dirty="0"/>
              <a:t> – </a:t>
            </a:r>
            <a:r>
              <a:rPr lang="nb-NO" dirty="0" err="1"/>
              <a:t>ethical</a:t>
            </a:r>
            <a:r>
              <a:rPr lang="nb-NO" dirty="0"/>
              <a:t> </a:t>
            </a:r>
            <a:r>
              <a:rPr lang="nb-NO" dirty="0" err="1"/>
              <a:t>judgements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 dirty="0" err="1"/>
              <a:t>better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/>
              <a:t>through </a:t>
            </a:r>
            <a:r>
              <a:rPr lang="nb-NO" dirty="0" err="1"/>
              <a:t>critical</a:t>
            </a:r>
            <a:r>
              <a:rPr lang="nb-NO" dirty="0"/>
              <a:t> </a:t>
            </a:r>
            <a:r>
              <a:rPr lang="nb-NO" dirty="0" err="1"/>
              <a:t>evaluation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46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A_NY NRK_PPT">
  <a:themeElements>
    <a:clrScheme name="NRK 5">
      <a:dk1>
        <a:srgbClr val="000000"/>
      </a:dk1>
      <a:lt1>
        <a:sysClr val="window" lastClr="FFFFFF"/>
      </a:lt1>
      <a:dk2>
        <a:srgbClr val="260859"/>
      </a:dk2>
      <a:lt2>
        <a:srgbClr val="E4E0D9"/>
      </a:lt2>
      <a:accent1>
        <a:srgbClr val="00B8F1"/>
      </a:accent1>
      <a:accent2>
        <a:srgbClr val="260859"/>
      </a:accent2>
      <a:accent3>
        <a:srgbClr val="EC0080"/>
      </a:accent3>
      <a:accent4>
        <a:srgbClr val="00A9AC"/>
      </a:accent4>
      <a:accent5>
        <a:srgbClr val="004071"/>
      </a:accent5>
      <a:accent6>
        <a:srgbClr val="A5CD39"/>
      </a:accent6>
      <a:hlink>
        <a:srgbClr val="00B8F1"/>
      </a:hlink>
      <a:folHlink>
        <a:srgbClr val="2608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_NY NRK_PPT">
  <a:themeElements>
    <a:clrScheme name="NRK 5">
      <a:dk1>
        <a:srgbClr val="000000"/>
      </a:dk1>
      <a:lt1>
        <a:sysClr val="window" lastClr="FFFFFF"/>
      </a:lt1>
      <a:dk2>
        <a:srgbClr val="260859"/>
      </a:dk2>
      <a:lt2>
        <a:srgbClr val="E4E0D9"/>
      </a:lt2>
      <a:accent1>
        <a:srgbClr val="00B8F1"/>
      </a:accent1>
      <a:accent2>
        <a:srgbClr val="260859"/>
      </a:accent2>
      <a:accent3>
        <a:srgbClr val="EC0080"/>
      </a:accent3>
      <a:accent4>
        <a:srgbClr val="00A9AC"/>
      </a:accent4>
      <a:accent5>
        <a:srgbClr val="004071"/>
      </a:accent5>
      <a:accent6>
        <a:srgbClr val="A5CD39"/>
      </a:accent6>
      <a:hlink>
        <a:srgbClr val="00B8F1"/>
      </a:hlink>
      <a:folHlink>
        <a:srgbClr val="2608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AA_NY NRK_PPT</Template>
  <TotalTime>12165</TotalTime>
  <Words>562</Words>
  <Application>Microsoft Office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Arial</vt:lpstr>
      <vt:lpstr>Calibri</vt:lpstr>
      <vt:lpstr>LFT Etica Book</vt:lpstr>
      <vt:lpstr>LFT Etica ExtraBold</vt:lpstr>
      <vt:lpstr>LFT Etica Regular</vt:lpstr>
      <vt:lpstr>LFT Etica SemiBold</vt:lpstr>
      <vt:lpstr>AA_NY NRK_PPT</vt:lpstr>
      <vt:lpstr>1_AA_NY NRK_PPT</vt:lpstr>
      <vt:lpstr> NRK – Norwegian  Broadcasting Corporation  </vt:lpstr>
      <vt:lpstr>NRK: A short summary</vt:lpstr>
      <vt:lpstr>Editorial independence</vt:lpstr>
      <vt:lpstr>Editorial independence in Norway</vt:lpstr>
      <vt:lpstr> Upholding of press ethical standards in NRK  </vt:lpstr>
      <vt:lpstr>Main goals for best ethical practice at the NRK</vt:lpstr>
      <vt:lpstr>The role of the Head of editorial ethics and standards</vt:lpstr>
      <vt:lpstr>Building press ethical conscience </vt:lpstr>
    </vt:vector>
  </TitlesOfParts>
  <Company>Norsk Rikskringkasting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Etikk</dc:title>
  <dc:creator>Kari Anne Lang-Ree</dc:creator>
  <cp:lastModifiedBy>Per Arne Kalbakk</cp:lastModifiedBy>
  <cp:revision>514</cp:revision>
  <cp:lastPrinted>2018-10-26T08:33:30Z</cp:lastPrinted>
  <dcterms:created xsi:type="dcterms:W3CDTF">2014-12-01T15:02:35Z</dcterms:created>
  <dcterms:modified xsi:type="dcterms:W3CDTF">2019-02-27T14:02:14Z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